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76" r:id="rId2"/>
    <p:sldMasterId id="2147483702" r:id="rId3"/>
    <p:sldMasterId id="2147483686" r:id="rId4"/>
    <p:sldMasterId id="2147483694" r:id="rId5"/>
    <p:sldMasterId id="2147483710" r:id="rId6"/>
  </p:sldMasterIdLst>
  <p:notesMasterIdLst>
    <p:notesMasterId r:id="rId39"/>
  </p:notesMasterIdLst>
  <p:sldIdLst>
    <p:sldId id="262" r:id="rId7"/>
    <p:sldId id="264" r:id="rId8"/>
    <p:sldId id="301" r:id="rId9"/>
    <p:sldId id="302" r:id="rId10"/>
    <p:sldId id="270" r:id="rId11"/>
    <p:sldId id="271" r:id="rId12"/>
    <p:sldId id="272" r:id="rId13"/>
    <p:sldId id="273" r:id="rId14"/>
    <p:sldId id="279" r:id="rId15"/>
    <p:sldId id="277" r:id="rId16"/>
    <p:sldId id="276" r:id="rId17"/>
    <p:sldId id="278" r:id="rId18"/>
    <p:sldId id="280" r:id="rId19"/>
    <p:sldId id="281" r:id="rId20"/>
    <p:sldId id="282" r:id="rId21"/>
    <p:sldId id="283" r:id="rId22"/>
    <p:sldId id="275" r:id="rId23"/>
    <p:sldId id="293" r:id="rId24"/>
    <p:sldId id="299" r:id="rId25"/>
    <p:sldId id="286" r:id="rId26"/>
    <p:sldId id="287" r:id="rId27"/>
    <p:sldId id="288" r:id="rId28"/>
    <p:sldId id="289" r:id="rId29"/>
    <p:sldId id="290" r:id="rId30"/>
    <p:sldId id="292" r:id="rId31"/>
    <p:sldId id="291" r:id="rId32"/>
    <p:sldId id="294" r:id="rId33"/>
    <p:sldId id="295" r:id="rId34"/>
    <p:sldId id="297" r:id="rId35"/>
    <p:sldId id="296" r:id="rId36"/>
    <p:sldId id="298" r:id="rId37"/>
    <p:sldId id="300"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940"/>
    <a:srgbClr val="244D66"/>
    <a:srgbClr val="602534"/>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10"/>
    <p:restoredTop sz="54453" autoAdjust="0"/>
  </p:normalViewPr>
  <p:slideViewPr>
    <p:cSldViewPr snapToGrid="0" snapToObjects="1">
      <p:cViewPr varScale="1">
        <p:scale>
          <a:sx n="57" d="100"/>
          <a:sy n="57" d="100"/>
        </p:scale>
        <p:origin x="292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05FD1E-131C-410A-89D1-B0C7740D5760}" type="doc">
      <dgm:prSet loTypeId="urn:microsoft.com/office/officeart/2009/3/layout/HorizontalOrganizationChart" loCatId="hierarchy" qsTypeId="urn:microsoft.com/office/officeart/2005/8/quickstyle/simple1" qsCatId="simple" csTypeId="urn:microsoft.com/office/officeart/2005/8/colors/accent1_2" csCatId="accent1"/>
      <dgm:spPr/>
      <dgm:t>
        <a:bodyPr/>
        <a:lstStyle/>
        <a:p>
          <a:endParaRPr lang="en-US"/>
        </a:p>
      </dgm:t>
    </dgm:pt>
    <dgm:pt modelId="{85BCEC7A-3DC7-41BF-92F2-EDEB542B00BF}">
      <dgm:prSet/>
      <dgm:spPr/>
      <dgm:t>
        <a:bodyPr/>
        <a:lstStyle/>
        <a:p>
          <a:r>
            <a:rPr lang="en-US" b="1" dirty="0">
              <a:solidFill>
                <a:schemeClr val="tx1"/>
              </a:solidFill>
            </a:rPr>
            <a:t>Three Main Services We Provide</a:t>
          </a:r>
        </a:p>
      </dgm:t>
    </dgm:pt>
    <dgm:pt modelId="{85155249-BF82-461C-8D48-97125CEC31A6}" type="parTrans" cxnId="{A310909E-2722-4D1B-9B58-40E5DE5C393E}">
      <dgm:prSet/>
      <dgm:spPr/>
      <dgm:t>
        <a:bodyPr/>
        <a:lstStyle/>
        <a:p>
          <a:endParaRPr lang="en-US"/>
        </a:p>
      </dgm:t>
    </dgm:pt>
    <dgm:pt modelId="{B142B8EE-6D68-4AAF-93C0-7EC8C20AFF8C}" type="sibTrans" cxnId="{A310909E-2722-4D1B-9B58-40E5DE5C393E}">
      <dgm:prSet/>
      <dgm:spPr/>
      <dgm:t>
        <a:bodyPr/>
        <a:lstStyle/>
        <a:p>
          <a:endParaRPr lang="en-US"/>
        </a:p>
      </dgm:t>
    </dgm:pt>
    <dgm:pt modelId="{96C38769-DBDD-4ACD-96DF-CA8649AB657F}">
      <dgm:prSet/>
      <dgm:spPr/>
      <dgm:t>
        <a:bodyPr/>
        <a:lstStyle/>
        <a:p>
          <a:r>
            <a:rPr lang="en-US" b="1" dirty="0">
              <a:solidFill>
                <a:schemeClr val="tx1"/>
              </a:solidFill>
            </a:rPr>
            <a:t>Disaster Relief</a:t>
          </a:r>
        </a:p>
      </dgm:t>
    </dgm:pt>
    <dgm:pt modelId="{D60253F3-6295-4EDB-8056-5B76B880AB7B}" type="parTrans" cxnId="{3613A6E2-9D64-49B6-9734-178AF405DCBB}">
      <dgm:prSet/>
      <dgm:spPr/>
      <dgm:t>
        <a:bodyPr/>
        <a:lstStyle/>
        <a:p>
          <a:endParaRPr lang="en-US"/>
        </a:p>
      </dgm:t>
    </dgm:pt>
    <dgm:pt modelId="{2B21F33F-42A1-4740-936A-DE8073AEDAFA}" type="sibTrans" cxnId="{3613A6E2-9D64-49B6-9734-178AF405DCBB}">
      <dgm:prSet/>
      <dgm:spPr/>
      <dgm:t>
        <a:bodyPr/>
        <a:lstStyle/>
        <a:p>
          <a:endParaRPr lang="en-US"/>
        </a:p>
      </dgm:t>
    </dgm:pt>
    <dgm:pt modelId="{7C61AB40-F5A9-4B49-A6F7-34E7A1329E19}">
      <dgm:prSet/>
      <dgm:spPr/>
      <dgm:t>
        <a:bodyPr/>
        <a:lstStyle/>
        <a:p>
          <a:r>
            <a:rPr lang="en-US" b="1" dirty="0">
              <a:solidFill>
                <a:schemeClr val="tx1"/>
              </a:solidFill>
            </a:rPr>
            <a:t>Humanitarian Aid</a:t>
          </a:r>
        </a:p>
      </dgm:t>
    </dgm:pt>
    <dgm:pt modelId="{9CE730BE-76B8-4DE0-873D-10928CA39613}" type="parTrans" cxnId="{BBDE40CE-D41C-48F7-A7D7-38FE42000252}">
      <dgm:prSet/>
      <dgm:spPr/>
      <dgm:t>
        <a:bodyPr/>
        <a:lstStyle/>
        <a:p>
          <a:endParaRPr lang="en-US"/>
        </a:p>
      </dgm:t>
    </dgm:pt>
    <dgm:pt modelId="{CB47F287-57A3-43DA-BE67-48241785F89A}" type="sibTrans" cxnId="{BBDE40CE-D41C-48F7-A7D7-38FE42000252}">
      <dgm:prSet/>
      <dgm:spPr/>
      <dgm:t>
        <a:bodyPr/>
        <a:lstStyle/>
        <a:p>
          <a:endParaRPr lang="en-US"/>
        </a:p>
      </dgm:t>
    </dgm:pt>
    <dgm:pt modelId="{85C5D51F-C3D8-471C-8E03-7F8571D41045}">
      <dgm:prSet/>
      <dgm:spPr/>
      <dgm:t>
        <a:bodyPr/>
        <a:lstStyle/>
        <a:p>
          <a:r>
            <a:rPr lang="en-US" b="1" dirty="0">
              <a:solidFill>
                <a:schemeClr val="tx1"/>
              </a:solidFill>
            </a:rPr>
            <a:t>Personal Relief Grants</a:t>
          </a:r>
        </a:p>
      </dgm:t>
    </dgm:pt>
    <dgm:pt modelId="{DC3A0F45-0521-473D-AFF1-D2E4ADC53EA0}" type="parTrans" cxnId="{8C377B4A-C410-468A-9C3A-E26F7F23C95A}">
      <dgm:prSet/>
      <dgm:spPr/>
      <dgm:t>
        <a:bodyPr/>
        <a:lstStyle/>
        <a:p>
          <a:endParaRPr lang="en-US"/>
        </a:p>
      </dgm:t>
    </dgm:pt>
    <dgm:pt modelId="{484A6F7D-7C7A-4FC8-BEDC-E29DBF2FE556}" type="sibTrans" cxnId="{8C377B4A-C410-468A-9C3A-E26F7F23C95A}">
      <dgm:prSet/>
      <dgm:spPr/>
      <dgm:t>
        <a:bodyPr/>
        <a:lstStyle/>
        <a:p>
          <a:endParaRPr lang="en-US"/>
        </a:p>
      </dgm:t>
    </dgm:pt>
    <dgm:pt modelId="{62792F83-684E-4791-895D-71ABB6ED4A91}" type="pres">
      <dgm:prSet presAssocID="{2C05FD1E-131C-410A-89D1-B0C7740D5760}" presName="hierChild1" presStyleCnt="0">
        <dgm:presLayoutVars>
          <dgm:orgChart val="1"/>
          <dgm:chPref val="1"/>
          <dgm:dir/>
          <dgm:animOne val="branch"/>
          <dgm:animLvl val="lvl"/>
          <dgm:resizeHandles/>
        </dgm:presLayoutVars>
      </dgm:prSet>
      <dgm:spPr/>
    </dgm:pt>
    <dgm:pt modelId="{CC1B2733-7DAA-4DFB-82D2-D85F4863D6EE}" type="pres">
      <dgm:prSet presAssocID="{85BCEC7A-3DC7-41BF-92F2-EDEB542B00BF}" presName="hierRoot1" presStyleCnt="0">
        <dgm:presLayoutVars>
          <dgm:hierBranch val="init"/>
        </dgm:presLayoutVars>
      </dgm:prSet>
      <dgm:spPr/>
    </dgm:pt>
    <dgm:pt modelId="{A4CE58C5-F3D8-4AF5-9AFA-09A05D28B92A}" type="pres">
      <dgm:prSet presAssocID="{85BCEC7A-3DC7-41BF-92F2-EDEB542B00BF}" presName="rootComposite1" presStyleCnt="0"/>
      <dgm:spPr/>
    </dgm:pt>
    <dgm:pt modelId="{48CF809E-4E8B-448B-8E6B-B747DFC3FA57}" type="pres">
      <dgm:prSet presAssocID="{85BCEC7A-3DC7-41BF-92F2-EDEB542B00BF}" presName="rootText1" presStyleLbl="node0" presStyleIdx="0" presStyleCnt="1">
        <dgm:presLayoutVars>
          <dgm:chPref val="3"/>
        </dgm:presLayoutVars>
      </dgm:prSet>
      <dgm:spPr/>
    </dgm:pt>
    <dgm:pt modelId="{876EB6C1-1CE0-427F-8EB4-40ACDC93DD39}" type="pres">
      <dgm:prSet presAssocID="{85BCEC7A-3DC7-41BF-92F2-EDEB542B00BF}" presName="rootConnector1" presStyleLbl="node1" presStyleIdx="0" presStyleCnt="0"/>
      <dgm:spPr/>
    </dgm:pt>
    <dgm:pt modelId="{8DA22684-065B-43F9-ABB6-5269AB07AA9A}" type="pres">
      <dgm:prSet presAssocID="{85BCEC7A-3DC7-41BF-92F2-EDEB542B00BF}" presName="hierChild2" presStyleCnt="0"/>
      <dgm:spPr/>
    </dgm:pt>
    <dgm:pt modelId="{D4DAA81F-878B-4968-8950-F794169F1A5D}" type="pres">
      <dgm:prSet presAssocID="{D60253F3-6295-4EDB-8056-5B76B880AB7B}" presName="Name64" presStyleLbl="parChTrans1D2" presStyleIdx="0" presStyleCnt="3"/>
      <dgm:spPr/>
    </dgm:pt>
    <dgm:pt modelId="{6E93D4FE-EB98-433C-A43D-9830C86AD10B}" type="pres">
      <dgm:prSet presAssocID="{96C38769-DBDD-4ACD-96DF-CA8649AB657F}" presName="hierRoot2" presStyleCnt="0">
        <dgm:presLayoutVars>
          <dgm:hierBranch val="init"/>
        </dgm:presLayoutVars>
      </dgm:prSet>
      <dgm:spPr/>
    </dgm:pt>
    <dgm:pt modelId="{8332FB14-1035-4E84-9EF1-8F095A4B43F7}" type="pres">
      <dgm:prSet presAssocID="{96C38769-DBDD-4ACD-96DF-CA8649AB657F}" presName="rootComposite" presStyleCnt="0"/>
      <dgm:spPr/>
    </dgm:pt>
    <dgm:pt modelId="{AF692A6E-E415-43F1-9428-CB860F7ED974}" type="pres">
      <dgm:prSet presAssocID="{96C38769-DBDD-4ACD-96DF-CA8649AB657F}" presName="rootText" presStyleLbl="node2" presStyleIdx="0" presStyleCnt="3">
        <dgm:presLayoutVars>
          <dgm:chPref val="3"/>
        </dgm:presLayoutVars>
      </dgm:prSet>
      <dgm:spPr/>
    </dgm:pt>
    <dgm:pt modelId="{EB774CFE-547C-4671-9A77-D21513CB5B3F}" type="pres">
      <dgm:prSet presAssocID="{96C38769-DBDD-4ACD-96DF-CA8649AB657F}" presName="rootConnector" presStyleLbl="node2" presStyleIdx="0" presStyleCnt="3"/>
      <dgm:spPr/>
    </dgm:pt>
    <dgm:pt modelId="{9E0197F4-A5D6-46AC-BBDC-BAC46DC01974}" type="pres">
      <dgm:prSet presAssocID="{96C38769-DBDD-4ACD-96DF-CA8649AB657F}" presName="hierChild4" presStyleCnt="0"/>
      <dgm:spPr/>
    </dgm:pt>
    <dgm:pt modelId="{6B876A02-04DB-44C8-A6C2-0896F9B455A8}" type="pres">
      <dgm:prSet presAssocID="{96C38769-DBDD-4ACD-96DF-CA8649AB657F}" presName="hierChild5" presStyleCnt="0"/>
      <dgm:spPr/>
    </dgm:pt>
    <dgm:pt modelId="{43F11AFA-7929-4A10-B1FA-0FB8F0F81925}" type="pres">
      <dgm:prSet presAssocID="{9CE730BE-76B8-4DE0-873D-10928CA39613}" presName="Name64" presStyleLbl="parChTrans1D2" presStyleIdx="1" presStyleCnt="3"/>
      <dgm:spPr/>
    </dgm:pt>
    <dgm:pt modelId="{BA608F5C-E689-4E9D-8AB2-4E03231C99A2}" type="pres">
      <dgm:prSet presAssocID="{7C61AB40-F5A9-4B49-A6F7-34E7A1329E19}" presName="hierRoot2" presStyleCnt="0">
        <dgm:presLayoutVars>
          <dgm:hierBranch val="init"/>
        </dgm:presLayoutVars>
      </dgm:prSet>
      <dgm:spPr/>
    </dgm:pt>
    <dgm:pt modelId="{F38F6344-EE92-4724-9D6B-33F6B582F210}" type="pres">
      <dgm:prSet presAssocID="{7C61AB40-F5A9-4B49-A6F7-34E7A1329E19}" presName="rootComposite" presStyleCnt="0"/>
      <dgm:spPr/>
    </dgm:pt>
    <dgm:pt modelId="{7726792F-4626-44F9-8945-DF25327D35D7}" type="pres">
      <dgm:prSet presAssocID="{7C61AB40-F5A9-4B49-A6F7-34E7A1329E19}" presName="rootText" presStyleLbl="node2" presStyleIdx="1" presStyleCnt="3">
        <dgm:presLayoutVars>
          <dgm:chPref val="3"/>
        </dgm:presLayoutVars>
      </dgm:prSet>
      <dgm:spPr/>
    </dgm:pt>
    <dgm:pt modelId="{2E00CD7F-44B7-4D3A-92CC-98ECE7A3398C}" type="pres">
      <dgm:prSet presAssocID="{7C61AB40-F5A9-4B49-A6F7-34E7A1329E19}" presName="rootConnector" presStyleLbl="node2" presStyleIdx="1" presStyleCnt="3"/>
      <dgm:spPr/>
    </dgm:pt>
    <dgm:pt modelId="{4EB753CE-248E-426D-A4F5-FDD9FD7AA750}" type="pres">
      <dgm:prSet presAssocID="{7C61AB40-F5A9-4B49-A6F7-34E7A1329E19}" presName="hierChild4" presStyleCnt="0"/>
      <dgm:spPr/>
    </dgm:pt>
    <dgm:pt modelId="{FFADC0E5-8FCA-4DD4-9454-1F94CD0CE4F9}" type="pres">
      <dgm:prSet presAssocID="{7C61AB40-F5A9-4B49-A6F7-34E7A1329E19}" presName="hierChild5" presStyleCnt="0"/>
      <dgm:spPr/>
    </dgm:pt>
    <dgm:pt modelId="{7C8B029B-479F-4EBF-9745-02FC54F2AB2A}" type="pres">
      <dgm:prSet presAssocID="{DC3A0F45-0521-473D-AFF1-D2E4ADC53EA0}" presName="Name64" presStyleLbl="parChTrans1D2" presStyleIdx="2" presStyleCnt="3"/>
      <dgm:spPr/>
    </dgm:pt>
    <dgm:pt modelId="{57FBA867-58B6-4BF8-976D-FAF1EB312CBE}" type="pres">
      <dgm:prSet presAssocID="{85C5D51F-C3D8-471C-8E03-7F8571D41045}" presName="hierRoot2" presStyleCnt="0">
        <dgm:presLayoutVars>
          <dgm:hierBranch val="init"/>
        </dgm:presLayoutVars>
      </dgm:prSet>
      <dgm:spPr/>
    </dgm:pt>
    <dgm:pt modelId="{630F3E4F-F618-44FD-AA05-72C5E9015F85}" type="pres">
      <dgm:prSet presAssocID="{85C5D51F-C3D8-471C-8E03-7F8571D41045}" presName="rootComposite" presStyleCnt="0"/>
      <dgm:spPr/>
    </dgm:pt>
    <dgm:pt modelId="{C02BE479-033F-46E1-AF62-79BE2C0D672E}" type="pres">
      <dgm:prSet presAssocID="{85C5D51F-C3D8-471C-8E03-7F8571D41045}" presName="rootText" presStyleLbl="node2" presStyleIdx="2" presStyleCnt="3">
        <dgm:presLayoutVars>
          <dgm:chPref val="3"/>
        </dgm:presLayoutVars>
      </dgm:prSet>
      <dgm:spPr/>
    </dgm:pt>
    <dgm:pt modelId="{7F22AF44-0883-4C09-AB14-662A76FCEC8D}" type="pres">
      <dgm:prSet presAssocID="{85C5D51F-C3D8-471C-8E03-7F8571D41045}" presName="rootConnector" presStyleLbl="node2" presStyleIdx="2" presStyleCnt="3"/>
      <dgm:spPr/>
    </dgm:pt>
    <dgm:pt modelId="{99E90D4F-0D23-4AF3-9498-5DB6EF43D6D2}" type="pres">
      <dgm:prSet presAssocID="{85C5D51F-C3D8-471C-8E03-7F8571D41045}" presName="hierChild4" presStyleCnt="0"/>
      <dgm:spPr/>
    </dgm:pt>
    <dgm:pt modelId="{067098F1-937F-47F1-9641-EBFCD4F062A3}" type="pres">
      <dgm:prSet presAssocID="{85C5D51F-C3D8-471C-8E03-7F8571D41045}" presName="hierChild5" presStyleCnt="0"/>
      <dgm:spPr/>
    </dgm:pt>
    <dgm:pt modelId="{A1C5E67E-2121-4156-8D28-EE225FF5F0AF}" type="pres">
      <dgm:prSet presAssocID="{85BCEC7A-3DC7-41BF-92F2-EDEB542B00BF}" presName="hierChild3" presStyleCnt="0"/>
      <dgm:spPr/>
    </dgm:pt>
  </dgm:ptLst>
  <dgm:cxnLst>
    <dgm:cxn modelId="{C116620E-1E69-43AC-9724-33B65CD2D12C}" type="presOf" srcId="{85C5D51F-C3D8-471C-8E03-7F8571D41045}" destId="{C02BE479-033F-46E1-AF62-79BE2C0D672E}" srcOrd="0" destOrd="0" presId="urn:microsoft.com/office/officeart/2009/3/layout/HorizontalOrganizationChart"/>
    <dgm:cxn modelId="{97DA5A14-6BC1-40D1-A475-AB18A6DE0C37}" type="presOf" srcId="{2C05FD1E-131C-410A-89D1-B0C7740D5760}" destId="{62792F83-684E-4791-895D-71ABB6ED4A91}" srcOrd="0" destOrd="0" presId="urn:microsoft.com/office/officeart/2009/3/layout/HorizontalOrganizationChart"/>
    <dgm:cxn modelId="{4A7F5116-AF49-48FA-B762-867DC77B3145}" type="presOf" srcId="{D60253F3-6295-4EDB-8056-5B76B880AB7B}" destId="{D4DAA81F-878B-4968-8950-F794169F1A5D}" srcOrd="0" destOrd="0" presId="urn:microsoft.com/office/officeart/2009/3/layout/HorizontalOrganizationChart"/>
    <dgm:cxn modelId="{0D127D17-77C1-4F36-953D-034E95E420DA}" type="presOf" srcId="{85C5D51F-C3D8-471C-8E03-7F8571D41045}" destId="{7F22AF44-0883-4C09-AB14-662A76FCEC8D}" srcOrd="1" destOrd="0" presId="urn:microsoft.com/office/officeart/2009/3/layout/HorizontalOrganizationChart"/>
    <dgm:cxn modelId="{6B1B7E24-859D-4CE4-AE24-3E63E22D5D5F}" type="presOf" srcId="{85BCEC7A-3DC7-41BF-92F2-EDEB542B00BF}" destId="{48CF809E-4E8B-448B-8E6B-B747DFC3FA57}" srcOrd="0" destOrd="0" presId="urn:microsoft.com/office/officeart/2009/3/layout/HorizontalOrganizationChart"/>
    <dgm:cxn modelId="{A32B9924-67B3-4038-BF1A-7663A7B8EEEB}" type="presOf" srcId="{DC3A0F45-0521-473D-AFF1-D2E4ADC53EA0}" destId="{7C8B029B-479F-4EBF-9745-02FC54F2AB2A}" srcOrd="0" destOrd="0" presId="urn:microsoft.com/office/officeart/2009/3/layout/HorizontalOrganizationChart"/>
    <dgm:cxn modelId="{8C377B4A-C410-468A-9C3A-E26F7F23C95A}" srcId="{85BCEC7A-3DC7-41BF-92F2-EDEB542B00BF}" destId="{85C5D51F-C3D8-471C-8E03-7F8571D41045}" srcOrd="2" destOrd="0" parTransId="{DC3A0F45-0521-473D-AFF1-D2E4ADC53EA0}" sibTransId="{484A6F7D-7C7A-4FC8-BEDC-E29DBF2FE556}"/>
    <dgm:cxn modelId="{F6EA6B79-0721-4516-8490-5F8325B4FA3D}" type="presOf" srcId="{7C61AB40-F5A9-4B49-A6F7-34E7A1329E19}" destId="{2E00CD7F-44B7-4D3A-92CC-98ECE7A3398C}" srcOrd="1" destOrd="0" presId="urn:microsoft.com/office/officeart/2009/3/layout/HorizontalOrganizationChart"/>
    <dgm:cxn modelId="{D3CD8C94-CBE1-4DA0-B5CB-775DECFB7511}" type="presOf" srcId="{7C61AB40-F5A9-4B49-A6F7-34E7A1329E19}" destId="{7726792F-4626-44F9-8945-DF25327D35D7}" srcOrd="0" destOrd="0" presId="urn:microsoft.com/office/officeart/2009/3/layout/HorizontalOrganizationChart"/>
    <dgm:cxn modelId="{A310909E-2722-4D1B-9B58-40E5DE5C393E}" srcId="{2C05FD1E-131C-410A-89D1-B0C7740D5760}" destId="{85BCEC7A-3DC7-41BF-92F2-EDEB542B00BF}" srcOrd="0" destOrd="0" parTransId="{85155249-BF82-461C-8D48-97125CEC31A6}" sibTransId="{B142B8EE-6D68-4AAF-93C0-7EC8C20AFF8C}"/>
    <dgm:cxn modelId="{A1A37CA8-3966-4B04-90E5-6B80BA1EA9CA}" type="presOf" srcId="{96C38769-DBDD-4ACD-96DF-CA8649AB657F}" destId="{AF692A6E-E415-43F1-9428-CB860F7ED974}" srcOrd="0" destOrd="0" presId="urn:microsoft.com/office/officeart/2009/3/layout/HorizontalOrganizationChart"/>
    <dgm:cxn modelId="{9AF201C3-DFC4-47AC-A0E1-7E72FFAA28B2}" type="presOf" srcId="{85BCEC7A-3DC7-41BF-92F2-EDEB542B00BF}" destId="{876EB6C1-1CE0-427F-8EB4-40ACDC93DD39}" srcOrd="1" destOrd="0" presId="urn:microsoft.com/office/officeart/2009/3/layout/HorizontalOrganizationChart"/>
    <dgm:cxn modelId="{BBDE40CE-D41C-48F7-A7D7-38FE42000252}" srcId="{85BCEC7A-3DC7-41BF-92F2-EDEB542B00BF}" destId="{7C61AB40-F5A9-4B49-A6F7-34E7A1329E19}" srcOrd="1" destOrd="0" parTransId="{9CE730BE-76B8-4DE0-873D-10928CA39613}" sibTransId="{CB47F287-57A3-43DA-BE67-48241785F89A}"/>
    <dgm:cxn modelId="{3613A6E2-9D64-49B6-9734-178AF405DCBB}" srcId="{85BCEC7A-3DC7-41BF-92F2-EDEB542B00BF}" destId="{96C38769-DBDD-4ACD-96DF-CA8649AB657F}" srcOrd="0" destOrd="0" parTransId="{D60253F3-6295-4EDB-8056-5B76B880AB7B}" sibTransId="{2B21F33F-42A1-4740-936A-DE8073AEDAFA}"/>
    <dgm:cxn modelId="{50623BE9-DAEC-41FF-9609-4CEB5B4C9DD0}" type="presOf" srcId="{9CE730BE-76B8-4DE0-873D-10928CA39613}" destId="{43F11AFA-7929-4A10-B1FA-0FB8F0F81925}" srcOrd="0" destOrd="0" presId="urn:microsoft.com/office/officeart/2009/3/layout/HorizontalOrganizationChart"/>
    <dgm:cxn modelId="{79F5DBE9-F3DB-48E9-9131-FB63271465D2}" type="presOf" srcId="{96C38769-DBDD-4ACD-96DF-CA8649AB657F}" destId="{EB774CFE-547C-4671-9A77-D21513CB5B3F}" srcOrd="1" destOrd="0" presId="urn:microsoft.com/office/officeart/2009/3/layout/HorizontalOrganizationChart"/>
    <dgm:cxn modelId="{5150CADD-7671-4919-BA34-1EC151B06DB5}" type="presParOf" srcId="{62792F83-684E-4791-895D-71ABB6ED4A91}" destId="{CC1B2733-7DAA-4DFB-82D2-D85F4863D6EE}" srcOrd="0" destOrd="0" presId="urn:microsoft.com/office/officeart/2009/3/layout/HorizontalOrganizationChart"/>
    <dgm:cxn modelId="{4B037AD3-22F6-4244-B49D-EE9B9FD9B59B}" type="presParOf" srcId="{CC1B2733-7DAA-4DFB-82D2-D85F4863D6EE}" destId="{A4CE58C5-F3D8-4AF5-9AFA-09A05D28B92A}" srcOrd="0" destOrd="0" presId="urn:microsoft.com/office/officeart/2009/3/layout/HorizontalOrganizationChart"/>
    <dgm:cxn modelId="{31C99FBE-5DF7-4736-B6E4-62C29E555C94}" type="presParOf" srcId="{A4CE58C5-F3D8-4AF5-9AFA-09A05D28B92A}" destId="{48CF809E-4E8B-448B-8E6B-B747DFC3FA57}" srcOrd="0" destOrd="0" presId="urn:microsoft.com/office/officeart/2009/3/layout/HorizontalOrganizationChart"/>
    <dgm:cxn modelId="{0210011D-D222-47B1-9C94-08DD9F902B0D}" type="presParOf" srcId="{A4CE58C5-F3D8-4AF5-9AFA-09A05D28B92A}" destId="{876EB6C1-1CE0-427F-8EB4-40ACDC93DD39}" srcOrd="1" destOrd="0" presId="urn:microsoft.com/office/officeart/2009/3/layout/HorizontalOrganizationChart"/>
    <dgm:cxn modelId="{7DC3B533-4CC0-4066-8761-1FA5E9466699}" type="presParOf" srcId="{CC1B2733-7DAA-4DFB-82D2-D85F4863D6EE}" destId="{8DA22684-065B-43F9-ABB6-5269AB07AA9A}" srcOrd="1" destOrd="0" presId="urn:microsoft.com/office/officeart/2009/3/layout/HorizontalOrganizationChart"/>
    <dgm:cxn modelId="{423CDA93-A2F0-4811-8286-48B306F9CB83}" type="presParOf" srcId="{8DA22684-065B-43F9-ABB6-5269AB07AA9A}" destId="{D4DAA81F-878B-4968-8950-F794169F1A5D}" srcOrd="0" destOrd="0" presId="urn:microsoft.com/office/officeart/2009/3/layout/HorizontalOrganizationChart"/>
    <dgm:cxn modelId="{AF6A936B-9F3F-406C-AEA1-F28C374A4B88}" type="presParOf" srcId="{8DA22684-065B-43F9-ABB6-5269AB07AA9A}" destId="{6E93D4FE-EB98-433C-A43D-9830C86AD10B}" srcOrd="1" destOrd="0" presId="urn:microsoft.com/office/officeart/2009/3/layout/HorizontalOrganizationChart"/>
    <dgm:cxn modelId="{D4AF5602-C956-46FE-B95B-7B0DF2115947}" type="presParOf" srcId="{6E93D4FE-EB98-433C-A43D-9830C86AD10B}" destId="{8332FB14-1035-4E84-9EF1-8F095A4B43F7}" srcOrd="0" destOrd="0" presId="urn:microsoft.com/office/officeart/2009/3/layout/HorizontalOrganizationChart"/>
    <dgm:cxn modelId="{E998E7B9-8CBE-4E56-A879-04298390564E}" type="presParOf" srcId="{8332FB14-1035-4E84-9EF1-8F095A4B43F7}" destId="{AF692A6E-E415-43F1-9428-CB860F7ED974}" srcOrd="0" destOrd="0" presId="urn:microsoft.com/office/officeart/2009/3/layout/HorizontalOrganizationChart"/>
    <dgm:cxn modelId="{159AA256-86D6-41AE-808F-A004F31F58C5}" type="presParOf" srcId="{8332FB14-1035-4E84-9EF1-8F095A4B43F7}" destId="{EB774CFE-547C-4671-9A77-D21513CB5B3F}" srcOrd="1" destOrd="0" presId="urn:microsoft.com/office/officeart/2009/3/layout/HorizontalOrganizationChart"/>
    <dgm:cxn modelId="{8033C317-1ABC-4E8A-A17E-993463A3C8F5}" type="presParOf" srcId="{6E93D4FE-EB98-433C-A43D-9830C86AD10B}" destId="{9E0197F4-A5D6-46AC-BBDC-BAC46DC01974}" srcOrd="1" destOrd="0" presId="urn:microsoft.com/office/officeart/2009/3/layout/HorizontalOrganizationChart"/>
    <dgm:cxn modelId="{03F46DA7-E73E-4CBD-8D27-C74080D8FBDD}" type="presParOf" srcId="{6E93D4FE-EB98-433C-A43D-9830C86AD10B}" destId="{6B876A02-04DB-44C8-A6C2-0896F9B455A8}" srcOrd="2" destOrd="0" presId="urn:microsoft.com/office/officeart/2009/3/layout/HorizontalOrganizationChart"/>
    <dgm:cxn modelId="{137412CC-D9E9-4FA2-A4F9-6518403991F5}" type="presParOf" srcId="{8DA22684-065B-43F9-ABB6-5269AB07AA9A}" destId="{43F11AFA-7929-4A10-B1FA-0FB8F0F81925}" srcOrd="2" destOrd="0" presId="urn:microsoft.com/office/officeart/2009/3/layout/HorizontalOrganizationChart"/>
    <dgm:cxn modelId="{1DD99B7A-95A6-42E0-9F28-F8FEAF7C568D}" type="presParOf" srcId="{8DA22684-065B-43F9-ABB6-5269AB07AA9A}" destId="{BA608F5C-E689-4E9D-8AB2-4E03231C99A2}" srcOrd="3" destOrd="0" presId="urn:microsoft.com/office/officeart/2009/3/layout/HorizontalOrganizationChart"/>
    <dgm:cxn modelId="{B3155821-6E61-47E7-893F-A0AEE20F09CE}" type="presParOf" srcId="{BA608F5C-E689-4E9D-8AB2-4E03231C99A2}" destId="{F38F6344-EE92-4724-9D6B-33F6B582F210}" srcOrd="0" destOrd="0" presId="urn:microsoft.com/office/officeart/2009/3/layout/HorizontalOrganizationChart"/>
    <dgm:cxn modelId="{B351D9F4-06CC-46E7-BB47-552FF0D0B0AD}" type="presParOf" srcId="{F38F6344-EE92-4724-9D6B-33F6B582F210}" destId="{7726792F-4626-44F9-8945-DF25327D35D7}" srcOrd="0" destOrd="0" presId="urn:microsoft.com/office/officeart/2009/3/layout/HorizontalOrganizationChart"/>
    <dgm:cxn modelId="{84FFCCE3-8DD3-499D-939B-E1BF3E09AE8D}" type="presParOf" srcId="{F38F6344-EE92-4724-9D6B-33F6B582F210}" destId="{2E00CD7F-44B7-4D3A-92CC-98ECE7A3398C}" srcOrd="1" destOrd="0" presId="urn:microsoft.com/office/officeart/2009/3/layout/HorizontalOrganizationChart"/>
    <dgm:cxn modelId="{CFFEFC38-33A0-40A2-995B-412D78D0EF8B}" type="presParOf" srcId="{BA608F5C-E689-4E9D-8AB2-4E03231C99A2}" destId="{4EB753CE-248E-426D-A4F5-FDD9FD7AA750}" srcOrd="1" destOrd="0" presId="urn:microsoft.com/office/officeart/2009/3/layout/HorizontalOrganizationChart"/>
    <dgm:cxn modelId="{05EF76FA-CE85-48BD-9972-7A3F64CB97A2}" type="presParOf" srcId="{BA608F5C-E689-4E9D-8AB2-4E03231C99A2}" destId="{FFADC0E5-8FCA-4DD4-9454-1F94CD0CE4F9}" srcOrd="2" destOrd="0" presId="urn:microsoft.com/office/officeart/2009/3/layout/HorizontalOrganizationChart"/>
    <dgm:cxn modelId="{BF8E946A-7B02-458B-8E96-938099F757E7}" type="presParOf" srcId="{8DA22684-065B-43F9-ABB6-5269AB07AA9A}" destId="{7C8B029B-479F-4EBF-9745-02FC54F2AB2A}" srcOrd="4" destOrd="0" presId="urn:microsoft.com/office/officeart/2009/3/layout/HorizontalOrganizationChart"/>
    <dgm:cxn modelId="{5E652DD9-6A33-424D-B634-F0CAE0CD7256}" type="presParOf" srcId="{8DA22684-065B-43F9-ABB6-5269AB07AA9A}" destId="{57FBA867-58B6-4BF8-976D-FAF1EB312CBE}" srcOrd="5" destOrd="0" presId="urn:microsoft.com/office/officeart/2009/3/layout/HorizontalOrganizationChart"/>
    <dgm:cxn modelId="{D099FAC0-5855-416A-84C2-C19EE0DE7DB5}" type="presParOf" srcId="{57FBA867-58B6-4BF8-976D-FAF1EB312CBE}" destId="{630F3E4F-F618-44FD-AA05-72C5E9015F85}" srcOrd="0" destOrd="0" presId="urn:microsoft.com/office/officeart/2009/3/layout/HorizontalOrganizationChart"/>
    <dgm:cxn modelId="{C63B9A1D-5948-4BA6-8A1C-7732D1221565}" type="presParOf" srcId="{630F3E4F-F618-44FD-AA05-72C5E9015F85}" destId="{C02BE479-033F-46E1-AF62-79BE2C0D672E}" srcOrd="0" destOrd="0" presId="urn:microsoft.com/office/officeart/2009/3/layout/HorizontalOrganizationChart"/>
    <dgm:cxn modelId="{E08E9832-F87E-4994-95F4-EBE42951F4D7}" type="presParOf" srcId="{630F3E4F-F618-44FD-AA05-72C5E9015F85}" destId="{7F22AF44-0883-4C09-AB14-662A76FCEC8D}" srcOrd="1" destOrd="0" presId="urn:microsoft.com/office/officeart/2009/3/layout/HorizontalOrganizationChart"/>
    <dgm:cxn modelId="{895FFA50-B9E7-49F9-93C2-CCD9750669D1}" type="presParOf" srcId="{57FBA867-58B6-4BF8-976D-FAF1EB312CBE}" destId="{99E90D4F-0D23-4AF3-9498-5DB6EF43D6D2}" srcOrd="1" destOrd="0" presId="urn:microsoft.com/office/officeart/2009/3/layout/HorizontalOrganizationChart"/>
    <dgm:cxn modelId="{8C7AC11E-1035-4839-882A-94649EE92ED3}" type="presParOf" srcId="{57FBA867-58B6-4BF8-976D-FAF1EB312CBE}" destId="{067098F1-937F-47F1-9641-EBFCD4F062A3}" srcOrd="2" destOrd="0" presId="urn:microsoft.com/office/officeart/2009/3/layout/HorizontalOrganizationChart"/>
    <dgm:cxn modelId="{506EAF1F-F098-4245-AF40-1BF9DDFF10B3}" type="presParOf" srcId="{CC1B2733-7DAA-4DFB-82D2-D85F4863D6EE}" destId="{A1C5E67E-2121-4156-8D28-EE225FF5F0AF}"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B029B-479F-4EBF-9745-02FC54F2AB2A}">
      <dsp:nvSpPr>
        <dsp:cNvPr id="0" name=""/>
        <dsp:cNvSpPr/>
      </dsp:nvSpPr>
      <dsp:spPr>
        <a:xfrm>
          <a:off x="3194592" y="2791079"/>
          <a:ext cx="638232" cy="1372199"/>
        </a:xfrm>
        <a:custGeom>
          <a:avLst/>
          <a:gdLst/>
          <a:ahLst/>
          <a:cxnLst/>
          <a:rect l="0" t="0" r="0" b="0"/>
          <a:pathLst>
            <a:path>
              <a:moveTo>
                <a:pt x="0" y="0"/>
              </a:moveTo>
              <a:lnTo>
                <a:pt x="319116" y="0"/>
              </a:lnTo>
              <a:lnTo>
                <a:pt x="319116" y="1372199"/>
              </a:lnTo>
              <a:lnTo>
                <a:pt x="638232" y="13721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F11AFA-7929-4A10-B1FA-0FB8F0F81925}">
      <dsp:nvSpPr>
        <dsp:cNvPr id="0" name=""/>
        <dsp:cNvSpPr/>
      </dsp:nvSpPr>
      <dsp:spPr>
        <a:xfrm>
          <a:off x="3194592" y="2745359"/>
          <a:ext cx="638232" cy="91440"/>
        </a:xfrm>
        <a:custGeom>
          <a:avLst/>
          <a:gdLst/>
          <a:ahLst/>
          <a:cxnLst/>
          <a:rect l="0" t="0" r="0" b="0"/>
          <a:pathLst>
            <a:path>
              <a:moveTo>
                <a:pt x="0" y="45720"/>
              </a:moveTo>
              <a:lnTo>
                <a:pt x="638232"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AA81F-878B-4968-8950-F794169F1A5D}">
      <dsp:nvSpPr>
        <dsp:cNvPr id="0" name=""/>
        <dsp:cNvSpPr/>
      </dsp:nvSpPr>
      <dsp:spPr>
        <a:xfrm>
          <a:off x="3194592" y="1418880"/>
          <a:ext cx="638232" cy="1372199"/>
        </a:xfrm>
        <a:custGeom>
          <a:avLst/>
          <a:gdLst/>
          <a:ahLst/>
          <a:cxnLst/>
          <a:rect l="0" t="0" r="0" b="0"/>
          <a:pathLst>
            <a:path>
              <a:moveTo>
                <a:pt x="0" y="1372199"/>
              </a:moveTo>
              <a:lnTo>
                <a:pt x="319116" y="1372199"/>
              </a:lnTo>
              <a:lnTo>
                <a:pt x="319116" y="0"/>
              </a:lnTo>
              <a:lnTo>
                <a:pt x="63823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CF809E-4E8B-448B-8E6B-B747DFC3FA57}">
      <dsp:nvSpPr>
        <dsp:cNvPr id="0" name=""/>
        <dsp:cNvSpPr/>
      </dsp:nvSpPr>
      <dsp:spPr>
        <a:xfrm>
          <a:off x="3431" y="2304427"/>
          <a:ext cx="3191161" cy="9733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Three Main Services We Provide</a:t>
          </a:r>
        </a:p>
      </dsp:txBody>
      <dsp:txXfrm>
        <a:off x="3431" y="2304427"/>
        <a:ext cx="3191161" cy="973304"/>
      </dsp:txXfrm>
    </dsp:sp>
    <dsp:sp modelId="{AF692A6E-E415-43F1-9428-CB860F7ED974}">
      <dsp:nvSpPr>
        <dsp:cNvPr id="0" name=""/>
        <dsp:cNvSpPr/>
      </dsp:nvSpPr>
      <dsp:spPr>
        <a:xfrm>
          <a:off x="3832824" y="932228"/>
          <a:ext cx="3191161" cy="9733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Disaster Relief</a:t>
          </a:r>
        </a:p>
      </dsp:txBody>
      <dsp:txXfrm>
        <a:off x="3832824" y="932228"/>
        <a:ext cx="3191161" cy="973304"/>
      </dsp:txXfrm>
    </dsp:sp>
    <dsp:sp modelId="{7726792F-4626-44F9-8945-DF25327D35D7}">
      <dsp:nvSpPr>
        <dsp:cNvPr id="0" name=""/>
        <dsp:cNvSpPr/>
      </dsp:nvSpPr>
      <dsp:spPr>
        <a:xfrm>
          <a:off x="3832824" y="2304427"/>
          <a:ext cx="3191161" cy="9733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Humanitarian Aid</a:t>
          </a:r>
        </a:p>
      </dsp:txBody>
      <dsp:txXfrm>
        <a:off x="3832824" y="2304427"/>
        <a:ext cx="3191161" cy="973304"/>
      </dsp:txXfrm>
    </dsp:sp>
    <dsp:sp modelId="{C02BE479-033F-46E1-AF62-79BE2C0D672E}">
      <dsp:nvSpPr>
        <dsp:cNvPr id="0" name=""/>
        <dsp:cNvSpPr/>
      </dsp:nvSpPr>
      <dsp:spPr>
        <a:xfrm>
          <a:off x="3832824" y="3676626"/>
          <a:ext cx="3191161" cy="9733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Personal Relief Grants</a:t>
          </a:r>
        </a:p>
      </dsp:txBody>
      <dsp:txXfrm>
        <a:off x="3832824" y="3676626"/>
        <a:ext cx="3191161" cy="973304"/>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83F514D-A94B-E24D-9D4C-776F4E9DB6D5}" type="datetimeFigureOut">
              <a:rPr lang="en-US" smtClean="0"/>
              <a:t>8/2/23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1600" dirty="0"/>
              <a:t>I’m Pastor Dan Sims and it’s my privilege to serve you as the Director of WELS Christian Aid and Relief, one of our synod’s ministries of compassion. </a:t>
            </a:r>
          </a:p>
          <a:p>
            <a:pPr marL="171450" indent="-171450">
              <a:buFont typeface="Wingdings" panose="05000000000000000000" pitchFamily="2" charset="2"/>
              <a:buChar char="§"/>
            </a:pPr>
            <a:r>
              <a:rPr lang="en-US" sz="1600" dirty="0"/>
              <a:t>Serving with me is a five-man Commission made up of three pastors, a teacher, and a layman. Pastor Tom Spiegelberg is the Commission chairman. </a:t>
            </a:r>
          </a:p>
          <a:p>
            <a:pPr marL="171450" indent="-171450">
              <a:buFont typeface="Wingdings" panose="05000000000000000000" pitchFamily="2" charset="2"/>
              <a:buChar char="§"/>
            </a:pPr>
            <a:r>
              <a:rPr lang="en-US" sz="1600" dirty="0"/>
              <a:t>We also have a full-time administrative assistant, Mrs. Beth Zambo.</a:t>
            </a:r>
          </a:p>
          <a:p>
            <a:pPr marL="171450" indent="-171450">
              <a:buFont typeface="Wingdings" panose="05000000000000000000" pitchFamily="2" charset="2"/>
              <a:buChar char="§"/>
            </a:pPr>
            <a:r>
              <a:rPr lang="en-US" sz="1600" dirty="0"/>
              <a:t>I’d like to show a brief video that will give you an overview of this ministry and summarize our activities over the past biennium.</a:t>
            </a:r>
          </a:p>
        </p:txBody>
      </p:sp>
      <p:sp>
        <p:nvSpPr>
          <p:cNvPr id="4" name="Slide Number Placeholder 3"/>
          <p:cNvSpPr>
            <a:spLocks noGrp="1"/>
          </p:cNvSpPr>
          <p:nvPr>
            <p:ph type="sldNum" sz="quarter" idx="5"/>
          </p:nvPr>
        </p:nvSpPr>
        <p:spPr/>
        <p:txBody>
          <a:bodyPr/>
          <a:lstStyle/>
          <a:p>
            <a:fld id="{9F631A1C-7419-0243-906D-BDC1F643DC46}" type="slidenum">
              <a:rPr lang="en-US" smtClean="0"/>
              <a:t>1</a:t>
            </a:fld>
            <a:endParaRPr lang="en-US"/>
          </a:p>
        </p:txBody>
      </p:sp>
    </p:spTree>
    <p:extLst>
      <p:ext uri="{BB962C8B-B14F-4D97-AF65-F5344CB8AC3E}">
        <p14:creationId xmlns:p14="http://schemas.microsoft.com/office/powerpoint/2010/main" val="1333895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Five of our congregations were impacted by Ian, suffering various levels of damage. All five congregations needed new roofs. Some needed new drywall and other repairs.</a:t>
            </a:r>
          </a:p>
        </p:txBody>
      </p:sp>
      <p:sp>
        <p:nvSpPr>
          <p:cNvPr id="4" name="Slide Number Placeholder 3"/>
          <p:cNvSpPr>
            <a:spLocks noGrp="1"/>
          </p:cNvSpPr>
          <p:nvPr>
            <p:ph type="sldNum" sz="quarter" idx="5"/>
          </p:nvPr>
        </p:nvSpPr>
        <p:spPr/>
        <p:txBody>
          <a:bodyPr/>
          <a:lstStyle/>
          <a:p>
            <a:fld id="{9F631A1C-7419-0243-906D-BDC1F643DC46}" type="slidenum">
              <a:rPr lang="en-US" smtClean="0"/>
              <a:t>10</a:t>
            </a:fld>
            <a:endParaRPr lang="en-US"/>
          </a:p>
        </p:txBody>
      </p:sp>
    </p:spTree>
    <p:extLst>
      <p:ext uri="{BB962C8B-B14F-4D97-AF65-F5344CB8AC3E}">
        <p14:creationId xmlns:p14="http://schemas.microsoft.com/office/powerpoint/2010/main" val="319320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Here are some photos of typical damage.</a:t>
            </a:r>
          </a:p>
        </p:txBody>
      </p:sp>
      <p:sp>
        <p:nvSpPr>
          <p:cNvPr id="4" name="Slide Number Placeholder 3"/>
          <p:cNvSpPr>
            <a:spLocks noGrp="1"/>
          </p:cNvSpPr>
          <p:nvPr>
            <p:ph type="sldNum" sz="quarter" idx="5"/>
          </p:nvPr>
        </p:nvSpPr>
        <p:spPr/>
        <p:txBody>
          <a:bodyPr/>
          <a:lstStyle/>
          <a:p>
            <a:fld id="{9F631A1C-7419-0243-906D-BDC1F643DC46}" type="slidenum">
              <a:rPr lang="en-US" smtClean="0"/>
              <a:t>11</a:t>
            </a:fld>
            <a:endParaRPr lang="en-US"/>
          </a:p>
        </p:txBody>
      </p:sp>
    </p:spTree>
    <p:extLst>
      <p:ext uri="{BB962C8B-B14F-4D97-AF65-F5344CB8AC3E}">
        <p14:creationId xmlns:p14="http://schemas.microsoft.com/office/powerpoint/2010/main" val="108291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12</a:t>
            </a:fld>
            <a:endParaRPr lang="en-US"/>
          </a:p>
        </p:txBody>
      </p:sp>
    </p:spTree>
    <p:extLst>
      <p:ext uri="{BB962C8B-B14F-4D97-AF65-F5344CB8AC3E}">
        <p14:creationId xmlns:p14="http://schemas.microsoft.com/office/powerpoint/2010/main" val="3593663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13</a:t>
            </a:fld>
            <a:endParaRPr lang="en-US"/>
          </a:p>
        </p:txBody>
      </p:sp>
    </p:spTree>
    <p:extLst>
      <p:ext uri="{BB962C8B-B14F-4D97-AF65-F5344CB8AC3E}">
        <p14:creationId xmlns:p14="http://schemas.microsoft.com/office/powerpoint/2010/main" val="4168974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are truly grateful for our caring and hard-working volunteers.</a:t>
            </a:r>
          </a:p>
        </p:txBody>
      </p:sp>
      <p:sp>
        <p:nvSpPr>
          <p:cNvPr id="4" name="Slide Number Placeholder 3"/>
          <p:cNvSpPr>
            <a:spLocks noGrp="1"/>
          </p:cNvSpPr>
          <p:nvPr>
            <p:ph type="sldNum" sz="quarter" idx="5"/>
          </p:nvPr>
        </p:nvSpPr>
        <p:spPr/>
        <p:txBody>
          <a:bodyPr/>
          <a:lstStyle/>
          <a:p>
            <a:fld id="{9F631A1C-7419-0243-906D-BDC1F643DC46}" type="slidenum">
              <a:rPr lang="en-US" smtClean="0"/>
              <a:t>14</a:t>
            </a:fld>
            <a:endParaRPr lang="en-US"/>
          </a:p>
        </p:txBody>
      </p:sp>
    </p:spTree>
    <p:extLst>
      <p:ext uri="{BB962C8B-B14F-4D97-AF65-F5344CB8AC3E}">
        <p14:creationId xmlns:p14="http://schemas.microsoft.com/office/powerpoint/2010/main" val="1665451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15</a:t>
            </a:fld>
            <a:endParaRPr lang="en-US"/>
          </a:p>
        </p:txBody>
      </p:sp>
    </p:spTree>
    <p:extLst>
      <p:ext uri="{BB962C8B-B14F-4D97-AF65-F5344CB8AC3E}">
        <p14:creationId xmlns:p14="http://schemas.microsoft.com/office/powerpoint/2010/main" val="3057502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One great blessing of our Hurricane Ian deployment was the opportunity to partner with Builders for Christ. Their volunteers were a huge help. We couldn’t have gotten the work done without them.</a:t>
            </a:r>
          </a:p>
        </p:txBody>
      </p:sp>
      <p:sp>
        <p:nvSpPr>
          <p:cNvPr id="4" name="Slide Number Placeholder 3"/>
          <p:cNvSpPr>
            <a:spLocks noGrp="1"/>
          </p:cNvSpPr>
          <p:nvPr>
            <p:ph type="sldNum" sz="quarter" idx="5"/>
          </p:nvPr>
        </p:nvSpPr>
        <p:spPr/>
        <p:txBody>
          <a:bodyPr/>
          <a:lstStyle/>
          <a:p>
            <a:fld id="{9F631A1C-7419-0243-906D-BDC1F643DC46}" type="slidenum">
              <a:rPr lang="en-US" smtClean="0"/>
              <a:t>16</a:t>
            </a:fld>
            <a:endParaRPr lang="en-US"/>
          </a:p>
        </p:txBody>
      </p:sp>
    </p:spTree>
    <p:extLst>
      <p:ext uri="{BB962C8B-B14F-4D97-AF65-F5344CB8AC3E}">
        <p14:creationId xmlns:p14="http://schemas.microsoft.com/office/powerpoint/2010/main" val="524094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Of course, the onset of war brought great suffering to the people of Ukraine. We have worked in partnership with WELS World Missions and our brothers and sisters in the Ukrainian Lutheran Church to bring relief to those who are suffering. This relief has mostly been given through the gift of basic supplies like food, clothing, medicine, and personal items.</a:t>
            </a:r>
          </a:p>
        </p:txBody>
      </p:sp>
      <p:sp>
        <p:nvSpPr>
          <p:cNvPr id="4" name="Slide Number Placeholder 3"/>
          <p:cNvSpPr>
            <a:spLocks noGrp="1"/>
          </p:cNvSpPr>
          <p:nvPr>
            <p:ph type="sldNum" sz="quarter" idx="5"/>
          </p:nvPr>
        </p:nvSpPr>
        <p:spPr/>
        <p:txBody>
          <a:bodyPr/>
          <a:lstStyle/>
          <a:p>
            <a:fld id="{9F631A1C-7419-0243-906D-BDC1F643DC46}" type="slidenum">
              <a:rPr lang="en-US" smtClean="0"/>
              <a:t>17</a:t>
            </a:fld>
            <a:endParaRPr lang="en-US"/>
          </a:p>
        </p:txBody>
      </p:sp>
    </p:spTree>
    <p:extLst>
      <p:ext uri="{BB962C8B-B14F-4D97-AF65-F5344CB8AC3E}">
        <p14:creationId xmlns:p14="http://schemas.microsoft.com/office/powerpoint/2010/main" val="3935193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Our disaster relief task force has been meeting since October of 2022. Our goal is to improve and expand our disaster relief capabilities and to provide more and better training for our volunteers and leaders.</a:t>
            </a:r>
          </a:p>
        </p:txBody>
      </p:sp>
      <p:sp>
        <p:nvSpPr>
          <p:cNvPr id="4" name="Slide Number Placeholder 3"/>
          <p:cNvSpPr>
            <a:spLocks noGrp="1"/>
          </p:cNvSpPr>
          <p:nvPr>
            <p:ph type="sldNum" sz="quarter" idx="5"/>
          </p:nvPr>
        </p:nvSpPr>
        <p:spPr/>
        <p:txBody>
          <a:bodyPr/>
          <a:lstStyle/>
          <a:p>
            <a:fld id="{9F631A1C-7419-0243-906D-BDC1F643DC46}" type="slidenum">
              <a:rPr lang="en-US" smtClean="0"/>
              <a:t>18</a:t>
            </a:fld>
            <a:endParaRPr lang="en-US"/>
          </a:p>
        </p:txBody>
      </p:sp>
    </p:spTree>
    <p:extLst>
      <p:ext uri="{BB962C8B-B14F-4D97-AF65-F5344CB8AC3E}">
        <p14:creationId xmlns:p14="http://schemas.microsoft.com/office/powerpoint/2010/main" val="353285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One big step in this direction is the establishment of our dedicated disaster relief website at welsdisasterrelief.net. This site includes powerful software that allows us to track and manage our volunteers and disaster relief deployments.</a:t>
            </a:r>
          </a:p>
        </p:txBody>
      </p:sp>
      <p:sp>
        <p:nvSpPr>
          <p:cNvPr id="4" name="Slide Number Placeholder 3"/>
          <p:cNvSpPr>
            <a:spLocks noGrp="1"/>
          </p:cNvSpPr>
          <p:nvPr>
            <p:ph type="sldNum" sz="quarter" idx="5"/>
          </p:nvPr>
        </p:nvSpPr>
        <p:spPr/>
        <p:txBody>
          <a:bodyPr/>
          <a:lstStyle/>
          <a:p>
            <a:fld id="{9F631A1C-7419-0243-906D-BDC1F643DC46}" type="slidenum">
              <a:rPr lang="en-US" smtClean="0"/>
              <a:t>19</a:t>
            </a:fld>
            <a:endParaRPr lang="en-US"/>
          </a:p>
        </p:txBody>
      </p:sp>
    </p:spTree>
    <p:extLst>
      <p:ext uri="{BB962C8B-B14F-4D97-AF65-F5344CB8AC3E}">
        <p14:creationId xmlns:p14="http://schemas.microsoft.com/office/powerpoint/2010/main" val="3033288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Our theme passage is found in Galatians 6:10. Our God wants us to care for the needs of our brothers and sisters, but we don’t stop there. He wants us to reach out in compassion to others as well.</a:t>
            </a:r>
          </a:p>
        </p:txBody>
      </p:sp>
      <p:sp>
        <p:nvSpPr>
          <p:cNvPr id="4" name="Slide Number Placeholder 3"/>
          <p:cNvSpPr>
            <a:spLocks noGrp="1"/>
          </p:cNvSpPr>
          <p:nvPr>
            <p:ph type="sldNum" sz="quarter" idx="5"/>
          </p:nvPr>
        </p:nvSpPr>
        <p:spPr/>
        <p:txBody>
          <a:bodyPr/>
          <a:lstStyle/>
          <a:p>
            <a:fld id="{9F631A1C-7419-0243-906D-BDC1F643DC46}" type="slidenum">
              <a:rPr lang="en-US" smtClean="0"/>
              <a:t>2</a:t>
            </a:fld>
            <a:endParaRPr lang="en-US"/>
          </a:p>
        </p:txBody>
      </p:sp>
    </p:spTree>
    <p:extLst>
      <p:ext uri="{BB962C8B-B14F-4D97-AF65-F5344CB8AC3E}">
        <p14:creationId xmlns:p14="http://schemas.microsoft.com/office/powerpoint/2010/main" val="1102599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Humanitarian Aid is an important aspect of our ministry and one to which many dollars are dedicated. In FY 22-23 we utilized almost $400,000 for humanitarian aid efforts. For FY 23-24 we approved more than $700K in grants to be used by home and world missionaries to reach out to their communities with the compassion of Christ and provide basic needs for people who are struggling.</a:t>
            </a:r>
          </a:p>
        </p:txBody>
      </p:sp>
      <p:sp>
        <p:nvSpPr>
          <p:cNvPr id="4" name="Slide Number Placeholder 3"/>
          <p:cNvSpPr>
            <a:spLocks noGrp="1"/>
          </p:cNvSpPr>
          <p:nvPr>
            <p:ph type="sldNum" sz="quarter" idx="5"/>
          </p:nvPr>
        </p:nvSpPr>
        <p:spPr/>
        <p:txBody>
          <a:bodyPr/>
          <a:lstStyle/>
          <a:p>
            <a:fld id="{9F631A1C-7419-0243-906D-BDC1F643DC46}" type="slidenum">
              <a:rPr lang="en-US" smtClean="0"/>
              <a:t>20</a:t>
            </a:fld>
            <a:endParaRPr lang="en-US"/>
          </a:p>
        </p:txBody>
      </p:sp>
    </p:spTree>
    <p:extLst>
      <p:ext uri="{BB962C8B-B14F-4D97-AF65-F5344CB8AC3E}">
        <p14:creationId xmlns:p14="http://schemas.microsoft.com/office/powerpoint/2010/main" val="1899693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Some examples include: Boreholes in Africa to provide clean drinking water.</a:t>
            </a:r>
          </a:p>
        </p:txBody>
      </p:sp>
      <p:sp>
        <p:nvSpPr>
          <p:cNvPr id="4" name="Slide Number Placeholder 3"/>
          <p:cNvSpPr>
            <a:spLocks noGrp="1"/>
          </p:cNvSpPr>
          <p:nvPr>
            <p:ph type="sldNum" sz="quarter" idx="5"/>
          </p:nvPr>
        </p:nvSpPr>
        <p:spPr/>
        <p:txBody>
          <a:bodyPr/>
          <a:lstStyle/>
          <a:p>
            <a:fld id="{9F631A1C-7419-0243-906D-BDC1F643DC46}" type="slidenum">
              <a:rPr lang="en-US" smtClean="0"/>
              <a:t>21</a:t>
            </a:fld>
            <a:endParaRPr lang="en-US"/>
          </a:p>
        </p:txBody>
      </p:sp>
    </p:spTree>
    <p:extLst>
      <p:ext uri="{BB962C8B-B14F-4D97-AF65-F5344CB8AC3E}">
        <p14:creationId xmlns:p14="http://schemas.microsoft.com/office/powerpoint/2010/main" val="2956808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Medical care for the sick and dying.</a:t>
            </a:r>
          </a:p>
        </p:txBody>
      </p:sp>
      <p:sp>
        <p:nvSpPr>
          <p:cNvPr id="4" name="Slide Number Placeholder 3"/>
          <p:cNvSpPr>
            <a:spLocks noGrp="1"/>
          </p:cNvSpPr>
          <p:nvPr>
            <p:ph type="sldNum" sz="quarter" idx="5"/>
          </p:nvPr>
        </p:nvSpPr>
        <p:spPr/>
        <p:txBody>
          <a:bodyPr/>
          <a:lstStyle/>
          <a:p>
            <a:fld id="{9F631A1C-7419-0243-906D-BDC1F643DC46}" type="slidenum">
              <a:rPr lang="en-US" smtClean="0"/>
              <a:t>22</a:t>
            </a:fld>
            <a:endParaRPr lang="en-US"/>
          </a:p>
        </p:txBody>
      </p:sp>
    </p:spTree>
    <p:extLst>
      <p:ext uri="{BB962C8B-B14F-4D97-AF65-F5344CB8AC3E}">
        <p14:creationId xmlns:p14="http://schemas.microsoft.com/office/powerpoint/2010/main" val="43104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Vocational training to provide an income stream for the poor.</a:t>
            </a:r>
          </a:p>
        </p:txBody>
      </p:sp>
      <p:sp>
        <p:nvSpPr>
          <p:cNvPr id="4" name="Slide Number Placeholder 3"/>
          <p:cNvSpPr>
            <a:spLocks noGrp="1"/>
          </p:cNvSpPr>
          <p:nvPr>
            <p:ph type="sldNum" sz="quarter" idx="5"/>
          </p:nvPr>
        </p:nvSpPr>
        <p:spPr/>
        <p:txBody>
          <a:bodyPr/>
          <a:lstStyle/>
          <a:p>
            <a:fld id="{9F631A1C-7419-0243-906D-BDC1F643DC46}" type="slidenum">
              <a:rPr lang="en-US" smtClean="0"/>
              <a:t>23</a:t>
            </a:fld>
            <a:endParaRPr lang="en-US"/>
          </a:p>
        </p:txBody>
      </p:sp>
    </p:spTree>
    <p:extLst>
      <p:ext uri="{BB962C8B-B14F-4D97-AF65-F5344CB8AC3E}">
        <p14:creationId xmlns:p14="http://schemas.microsoft.com/office/powerpoint/2010/main" val="4127290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Smokeless stoves that provide for safer heating and cooking in homes.</a:t>
            </a:r>
          </a:p>
        </p:txBody>
      </p:sp>
      <p:sp>
        <p:nvSpPr>
          <p:cNvPr id="4" name="Slide Number Placeholder 3"/>
          <p:cNvSpPr>
            <a:spLocks noGrp="1"/>
          </p:cNvSpPr>
          <p:nvPr>
            <p:ph type="sldNum" sz="quarter" idx="5"/>
          </p:nvPr>
        </p:nvSpPr>
        <p:spPr/>
        <p:txBody>
          <a:bodyPr/>
          <a:lstStyle/>
          <a:p>
            <a:fld id="{9F631A1C-7419-0243-906D-BDC1F643DC46}" type="slidenum">
              <a:rPr lang="en-US" smtClean="0"/>
              <a:t>24</a:t>
            </a:fld>
            <a:endParaRPr lang="en-US"/>
          </a:p>
        </p:txBody>
      </p:sp>
    </p:spTree>
    <p:extLst>
      <p:ext uri="{BB962C8B-B14F-4D97-AF65-F5344CB8AC3E}">
        <p14:creationId xmlns:p14="http://schemas.microsoft.com/office/powerpoint/2010/main" val="1056868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Support for those who struggle with food insecurity, and many other examples.</a:t>
            </a:r>
          </a:p>
        </p:txBody>
      </p:sp>
      <p:sp>
        <p:nvSpPr>
          <p:cNvPr id="4" name="Slide Number Placeholder 3"/>
          <p:cNvSpPr>
            <a:spLocks noGrp="1"/>
          </p:cNvSpPr>
          <p:nvPr>
            <p:ph type="sldNum" sz="quarter" idx="5"/>
          </p:nvPr>
        </p:nvSpPr>
        <p:spPr/>
        <p:txBody>
          <a:bodyPr/>
          <a:lstStyle/>
          <a:p>
            <a:fld id="{9F631A1C-7419-0243-906D-BDC1F643DC46}" type="slidenum">
              <a:rPr lang="en-US" smtClean="0"/>
              <a:t>25</a:t>
            </a:fld>
            <a:endParaRPr lang="en-US"/>
          </a:p>
        </p:txBody>
      </p:sp>
    </p:spTree>
    <p:extLst>
      <p:ext uri="{BB962C8B-B14F-4D97-AF65-F5344CB8AC3E}">
        <p14:creationId xmlns:p14="http://schemas.microsoft.com/office/powerpoint/2010/main" val="498800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we introduced a new program called the Community Care and Compassion matching grants program. This program provides annual matching grants of up to $2,500 for </a:t>
            </a:r>
            <a:r>
              <a:rPr lang="en-US" sz="1600" u="sng" dirty="0"/>
              <a:t>self-supporting</a:t>
            </a:r>
            <a:r>
              <a:rPr lang="en-US" sz="1600" dirty="0"/>
              <a:t> WELS congregations who reach out to their communities with some kind of compassion ministry. So far, we have granted more than $60,000 to encourage compassion efforts in our congregations.</a:t>
            </a:r>
          </a:p>
        </p:txBody>
      </p:sp>
      <p:sp>
        <p:nvSpPr>
          <p:cNvPr id="4" name="Slide Number Placeholder 3"/>
          <p:cNvSpPr>
            <a:spLocks noGrp="1"/>
          </p:cNvSpPr>
          <p:nvPr>
            <p:ph type="sldNum" sz="quarter" idx="5"/>
          </p:nvPr>
        </p:nvSpPr>
        <p:spPr/>
        <p:txBody>
          <a:bodyPr/>
          <a:lstStyle/>
          <a:p>
            <a:fld id="{9F631A1C-7419-0243-906D-BDC1F643DC46}" type="slidenum">
              <a:rPr lang="en-US" smtClean="0"/>
              <a:t>26</a:t>
            </a:fld>
            <a:endParaRPr lang="en-US"/>
          </a:p>
        </p:txBody>
      </p:sp>
    </p:spTree>
    <p:extLst>
      <p:ext uri="{BB962C8B-B14F-4D97-AF65-F5344CB8AC3E}">
        <p14:creationId xmlns:p14="http://schemas.microsoft.com/office/powerpoint/2010/main" val="2880297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That brings us to personal relief grants. In FY 22-23 we utilized over $400,000 for personal relief grants to assist congregations in ministering to members and prospects going through a serious financial or medical crisis.</a:t>
            </a:r>
          </a:p>
        </p:txBody>
      </p:sp>
      <p:sp>
        <p:nvSpPr>
          <p:cNvPr id="4" name="Slide Number Placeholder 3"/>
          <p:cNvSpPr>
            <a:spLocks noGrp="1"/>
          </p:cNvSpPr>
          <p:nvPr>
            <p:ph type="sldNum" sz="quarter" idx="5"/>
          </p:nvPr>
        </p:nvSpPr>
        <p:spPr/>
        <p:txBody>
          <a:bodyPr/>
          <a:lstStyle/>
          <a:p>
            <a:fld id="{9F631A1C-7419-0243-906D-BDC1F643DC46}" type="slidenum">
              <a:rPr lang="en-US" smtClean="0"/>
              <a:t>27</a:t>
            </a:fld>
            <a:endParaRPr lang="en-US"/>
          </a:p>
        </p:txBody>
      </p:sp>
    </p:spTree>
    <p:extLst>
      <p:ext uri="{BB962C8B-B14F-4D97-AF65-F5344CB8AC3E}">
        <p14:creationId xmlns:p14="http://schemas.microsoft.com/office/powerpoint/2010/main" val="3155572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we assist congregations who have members with medical bills they are unable to pay.</a:t>
            </a:r>
          </a:p>
        </p:txBody>
      </p:sp>
      <p:sp>
        <p:nvSpPr>
          <p:cNvPr id="4" name="Slide Number Placeholder 3"/>
          <p:cNvSpPr>
            <a:spLocks noGrp="1"/>
          </p:cNvSpPr>
          <p:nvPr>
            <p:ph type="sldNum" sz="quarter" idx="5"/>
          </p:nvPr>
        </p:nvSpPr>
        <p:spPr/>
        <p:txBody>
          <a:bodyPr/>
          <a:lstStyle/>
          <a:p>
            <a:fld id="{9F631A1C-7419-0243-906D-BDC1F643DC46}" type="slidenum">
              <a:rPr lang="en-US" smtClean="0"/>
              <a:t>28</a:t>
            </a:fld>
            <a:endParaRPr lang="en-US"/>
          </a:p>
        </p:txBody>
      </p:sp>
    </p:spTree>
    <p:extLst>
      <p:ext uri="{BB962C8B-B14F-4D97-AF65-F5344CB8AC3E}">
        <p14:creationId xmlns:p14="http://schemas.microsoft.com/office/powerpoint/2010/main" val="3680376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have helped with basic needs like groceries, utility bills, or rent.</a:t>
            </a:r>
          </a:p>
        </p:txBody>
      </p:sp>
      <p:sp>
        <p:nvSpPr>
          <p:cNvPr id="4" name="Slide Number Placeholder 3"/>
          <p:cNvSpPr>
            <a:spLocks noGrp="1"/>
          </p:cNvSpPr>
          <p:nvPr>
            <p:ph type="sldNum" sz="quarter" idx="5"/>
          </p:nvPr>
        </p:nvSpPr>
        <p:spPr/>
        <p:txBody>
          <a:bodyPr/>
          <a:lstStyle/>
          <a:p>
            <a:fld id="{9F631A1C-7419-0243-906D-BDC1F643DC46}" type="slidenum">
              <a:rPr lang="en-US" smtClean="0"/>
              <a:t>29</a:t>
            </a:fld>
            <a:endParaRPr lang="en-US"/>
          </a:p>
        </p:txBody>
      </p:sp>
    </p:spTree>
    <p:extLst>
      <p:ext uri="{BB962C8B-B14F-4D97-AF65-F5344CB8AC3E}">
        <p14:creationId xmlns:p14="http://schemas.microsoft.com/office/powerpoint/2010/main" val="423790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kind of work is often called </a:t>
            </a:r>
            <a:r>
              <a:rPr lang="en-US" sz="1600" i="1" dirty="0"/>
              <a:t>mercy</a:t>
            </a:r>
            <a:r>
              <a:rPr lang="en-US" sz="1600" dirty="0"/>
              <a:t> or </a:t>
            </a:r>
            <a:r>
              <a:rPr lang="en-US" sz="1600" i="1" dirty="0"/>
              <a:t>compassion ministry</a:t>
            </a:r>
            <a:r>
              <a:rPr lang="en-US" sz="1600" dirty="0"/>
              <a:t>.</a:t>
            </a:r>
          </a:p>
        </p:txBody>
      </p:sp>
      <p:sp>
        <p:nvSpPr>
          <p:cNvPr id="4" name="Slide Number Placeholder 3"/>
          <p:cNvSpPr>
            <a:spLocks noGrp="1"/>
          </p:cNvSpPr>
          <p:nvPr>
            <p:ph type="sldNum" sz="quarter" idx="5"/>
          </p:nvPr>
        </p:nvSpPr>
        <p:spPr/>
        <p:txBody>
          <a:bodyPr/>
          <a:lstStyle/>
          <a:p>
            <a:fld id="{9F631A1C-7419-0243-906D-BDC1F643DC46}" type="slidenum">
              <a:rPr lang="en-US" smtClean="0"/>
              <a:t>3</a:t>
            </a:fld>
            <a:endParaRPr lang="en-US"/>
          </a:p>
        </p:txBody>
      </p:sp>
    </p:spTree>
    <p:extLst>
      <p:ext uri="{BB962C8B-B14F-4D97-AF65-F5344CB8AC3E}">
        <p14:creationId xmlns:p14="http://schemas.microsoft.com/office/powerpoint/2010/main" val="2646684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have helped with the purchase of a used car for a family in need or a handicap accessible van for a family with a child that has special needs. Pastors who know of someone in crisis in their congregation are encouraged to reach out directly to me. We would love to assist your congregation in helping them.</a:t>
            </a:r>
          </a:p>
        </p:txBody>
      </p:sp>
      <p:sp>
        <p:nvSpPr>
          <p:cNvPr id="4" name="Slide Number Placeholder 3"/>
          <p:cNvSpPr>
            <a:spLocks noGrp="1"/>
          </p:cNvSpPr>
          <p:nvPr>
            <p:ph type="sldNum" sz="quarter" idx="5"/>
          </p:nvPr>
        </p:nvSpPr>
        <p:spPr/>
        <p:txBody>
          <a:bodyPr/>
          <a:lstStyle/>
          <a:p>
            <a:fld id="{9F631A1C-7419-0243-906D-BDC1F643DC46}" type="slidenum">
              <a:rPr lang="en-US" smtClean="0"/>
              <a:t>30</a:t>
            </a:fld>
            <a:endParaRPr lang="en-US"/>
          </a:p>
        </p:txBody>
      </p:sp>
    </p:spTree>
    <p:extLst>
      <p:ext uri="{BB962C8B-B14F-4D97-AF65-F5344CB8AC3E}">
        <p14:creationId xmlns:p14="http://schemas.microsoft.com/office/powerpoint/2010/main" val="990841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do a lot of charitable work, but Christian Aid and Relief is not just as a charity. It is a Means of Grace Ministry. In all that we do, we strive to let the light of Christ shine, connect people with God’s Word, and share the good news of his saving love with people in crisis.</a:t>
            </a:r>
          </a:p>
        </p:txBody>
      </p:sp>
      <p:sp>
        <p:nvSpPr>
          <p:cNvPr id="4" name="Slide Number Placeholder 3"/>
          <p:cNvSpPr>
            <a:spLocks noGrp="1"/>
          </p:cNvSpPr>
          <p:nvPr>
            <p:ph type="sldNum" sz="quarter" idx="5"/>
          </p:nvPr>
        </p:nvSpPr>
        <p:spPr/>
        <p:txBody>
          <a:bodyPr/>
          <a:lstStyle/>
          <a:p>
            <a:fld id="{9F631A1C-7419-0243-906D-BDC1F643DC46}" type="slidenum">
              <a:rPr lang="en-US" smtClean="0"/>
              <a:t>31</a:t>
            </a:fld>
            <a:endParaRPr lang="en-US"/>
          </a:p>
        </p:txBody>
      </p:sp>
    </p:spTree>
    <p:extLst>
      <p:ext uri="{BB962C8B-B14F-4D97-AF65-F5344CB8AC3E}">
        <p14:creationId xmlns:p14="http://schemas.microsoft.com/office/powerpoint/2010/main" val="2335989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Please keep in touch with our ministry. Basic information can be found at wels.net/relief. You can sign up as a disaster relief volunteer at welsdisasterrelief.net. The best way to keep up with the latest news is through our FB page. And if you’d like a preacher or presenter for your congregation, school, or group, please reach out directly to me.</a:t>
            </a:r>
          </a:p>
          <a:p>
            <a:endParaRPr lang="en-US" sz="1600" dirty="0"/>
          </a:p>
          <a:p>
            <a:r>
              <a:rPr lang="en-US" sz="1600" b="1" dirty="0"/>
              <a:t>We thank you for your generous support and your partnership in sharing the compassion of </a:t>
            </a:r>
            <a:r>
              <a:rPr lang="en-US" sz="1600" b="1"/>
              <a:t>Christ.</a:t>
            </a:r>
            <a:endParaRPr lang="en-US" sz="1600" b="1" dirty="0"/>
          </a:p>
        </p:txBody>
      </p:sp>
      <p:sp>
        <p:nvSpPr>
          <p:cNvPr id="4" name="Slide Number Placeholder 3"/>
          <p:cNvSpPr>
            <a:spLocks noGrp="1"/>
          </p:cNvSpPr>
          <p:nvPr>
            <p:ph type="sldNum" sz="quarter" idx="5"/>
          </p:nvPr>
        </p:nvSpPr>
        <p:spPr/>
        <p:txBody>
          <a:bodyPr/>
          <a:lstStyle/>
          <a:p>
            <a:fld id="{9F631A1C-7419-0243-906D-BDC1F643DC46}" type="slidenum">
              <a:rPr lang="en-US" smtClean="0"/>
              <a:t>32</a:t>
            </a:fld>
            <a:endParaRPr lang="en-US"/>
          </a:p>
        </p:txBody>
      </p:sp>
    </p:spTree>
    <p:extLst>
      <p:ext uri="{BB962C8B-B14F-4D97-AF65-F5344CB8AC3E}">
        <p14:creationId xmlns:p14="http://schemas.microsoft.com/office/powerpoint/2010/main" val="1765691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bulk of our work is in three main areas of service: Disaster Relief, Humanitarian Aid (in partnership with WELS Home and World Missions), and personal relief grants. I’ll like to share a little bit about each of those areas.</a:t>
            </a:r>
          </a:p>
        </p:txBody>
      </p:sp>
      <p:sp>
        <p:nvSpPr>
          <p:cNvPr id="4" name="Slide Number Placeholder 3"/>
          <p:cNvSpPr>
            <a:spLocks noGrp="1"/>
          </p:cNvSpPr>
          <p:nvPr>
            <p:ph type="sldNum" sz="quarter" idx="5"/>
          </p:nvPr>
        </p:nvSpPr>
        <p:spPr/>
        <p:txBody>
          <a:bodyPr/>
          <a:lstStyle/>
          <a:p>
            <a:fld id="{9F631A1C-7419-0243-906D-BDC1F643DC46}" type="slidenum">
              <a:rPr lang="en-US" smtClean="0"/>
              <a:t>4</a:t>
            </a:fld>
            <a:endParaRPr lang="en-US"/>
          </a:p>
        </p:txBody>
      </p:sp>
    </p:spTree>
    <p:extLst>
      <p:ext uri="{BB962C8B-B14F-4D97-AF65-F5344CB8AC3E}">
        <p14:creationId xmlns:p14="http://schemas.microsoft.com/office/powerpoint/2010/main" val="2549517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But first let me share some of the principles that guide our ministry:</a:t>
            </a:r>
          </a:p>
          <a:p>
            <a:pPr marL="174708" indent="-174708">
              <a:buFont typeface="Wingdings" panose="05000000000000000000" pitchFamily="2" charset="2"/>
              <a:buChar char="§"/>
            </a:pPr>
            <a:r>
              <a:rPr lang="en-US" sz="1600" b="1" dirty="0"/>
              <a:t>Honor our Savior by imitating his compassion. </a:t>
            </a:r>
            <a:r>
              <a:rPr lang="en-US" sz="1600" dirty="0"/>
              <a:t>Jesus served those who were hurting with great care and compassion. We strive to do the same in his name.</a:t>
            </a:r>
          </a:p>
          <a:p>
            <a:pPr marL="174708" indent="-174708">
              <a:buFont typeface="Wingdings" panose="05000000000000000000" pitchFamily="2" charset="2"/>
              <a:buChar char="§"/>
            </a:pPr>
            <a:r>
              <a:rPr lang="en-US" sz="1600" b="1" dirty="0"/>
              <a:t>Carefully assess needs and opportunities and responsibly and effectively utilize the resources provided by God’s people. </a:t>
            </a:r>
            <a:r>
              <a:rPr lang="en-US" sz="1600" dirty="0"/>
              <a:t>Our donors are very generous and care greatly about helping those in need. We strive to make careful assessments so that we utilize the dollars they have donated responsibly to bring maximum relief.</a:t>
            </a:r>
          </a:p>
          <a:p>
            <a:pPr marL="174708" indent="-174708">
              <a:buFont typeface="Wingdings" panose="05000000000000000000" pitchFamily="2" charset="2"/>
              <a:buChar char="§"/>
            </a:pPr>
            <a:r>
              <a:rPr lang="en-US" sz="1600" b="1" dirty="0"/>
              <a:t>Provide a meaningful and positive service experience to our volunteers. </a:t>
            </a:r>
            <a:r>
              <a:rPr lang="en-US" sz="1600" dirty="0"/>
              <a:t>Disaster relief is hard and often heart-breaking work. However, it is also a joy to help those in need in our Savior’s name. We strive to give our volunteers a positive experience as they assist those who are hurting.</a:t>
            </a:r>
          </a:p>
          <a:p>
            <a:pPr marL="174708" indent="-174708">
              <a:buFont typeface="Wingdings" panose="05000000000000000000" pitchFamily="2" charset="2"/>
              <a:buChar char="§"/>
            </a:pPr>
            <a:r>
              <a:rPr lang="en-US" sz="1600" b="1" dirty="0"/>
              <a:t>Seize every opportunity to bring the comfort of the gospel to hurting souls. </a:t>
            </a:r>
            <a:r>
              <a:rPr lang="en-US" sz="1600" dirty="0"/>
              <a:t>Those who have been through a disaster or other great difficulty are often open to hearing about the Savior we serve. In our work God gives us many opportunities to proclaim the good news.</a:t>
            </a:r>
          </a:p>
        </p:txBody>
      </p:sp>
      <p:sp>
        <p:nvSpPr>
          <p:cNvPr id="4" name="Slide Number Placeholder 3"/>
          <p:cNvSpPr>
            <a:spLocks noGrp="1"/>
          </p:cNvSpPr>
          <p:nvPr>
            <p:ph type="sldNum" sz="quarter" idx="5"/>
          </p:nvPr>
        </p:nvSpPr>
        <p:spPr/>
        <p:txBody>
          <a:bodyPr/>
          <a:lstStyle/>
          <a:p>
            <a:fld id="{9F631A1C-7419-0243-906D-BDC1F643DC46}" type="slidenum">
              <a:rPr lang="en-US" smtClean="0"/>
              <a:t>5</a:t>
            </a:fld>
            <a:endParaRPr lang="en-US"/>
          </a:p>
        </p:txBody>
      </p:sp>
    </p:spTree>
    <p:extLst>
      <p:ext uri="{BB962C8B-B14F-4D97-AF65-F5344CB8AC3E}">
        <p14:creationId xmlns:p14="http://schemas.microsoft.com/office/powerpoint/2010/main" val="1138185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FY 22-23 we utilized about $600,000 for Disaster Relief. I’ll share with you some of the highlights. Here are some examples of that work from the last two years.</a:t>
            </a:r>
          </a:p>
        </p:txBody>
      </p:sp>
      <p:sp>
        <p:nvSpPr>
          <p:cNvPr id="4" name="Slide Number Placeholder 3"/>
          <p:cNvSpPr>
            <a:spLocks noGrp="1"/>
          </p:cNvSpPr>
          <p:nvPr>
            <p:ph type="sldNum" sz="quarter" idx="5"/>
          </p:nvPr>
        </p:nvSpPr>
        <p:spPr/>
        <p:txBody>
          <a:bodyPr/>
          <a:lstStyle/>
          <a:p>
            <a:fld id="{9F631A1C-7419-0243-906D-BDC1F643DC46}" type="slidenum">
              <a:rPr lang="en-US" smtClean="0"/>
              <a:t>6</a:t>
            </a:fld>
            <a:endParaRPr lang="en-US"/>
          </a:p>
        </p:txBody>
      </p:sp>
    </p:spTree>
    <p:extLst>
      <p:ext uri="{BB962C8B-B14F-4D97-AF65-F5344CB8AC3E}">
        <p14:creationId xmlns:p14="http://schemas.microsoft.com/office/powerpoint/2010/main" val="355961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Following an earthquake in Haiti we partnered with Branch Lutheran Schools to help rebuild the homes 30 school families whose homes were destroyed. </a:t>
            </a:r>
          </a:p>
        </p:txBody>
      </p:sp>
      <p:sp>
        <p:nvSpPr>
          <p:cNvPr id="4" name="Slide Number Placeholder 3"/>
          <p:cNvSpPr>
            <a:spLocks noGrp="1"/>
          </p:cNvSpPr>
          <p:nvPr>
            <p:ph type="sldNum" sz="quarter" idx="5"/>
          </p:nvPr>
        </p:nvSpPr>
        <p:spPr/>
        <p:txBody>
          <a:bodyPr/>
          <a:lstStyle/>
          <a:p>
            <a:fld id="{9F631A1C-7419-0243-906D-BDC1F643DC46}" type="slidenum">
              <a:rPr lang="en-US" smtClean="0"/>
              <a:t>7</a:t>
            </a:fld>
            <a:endParaRPr lang="en-US"/>
          </a:p>
        </p:txBody>
      </p:sp>
    </p:spTree>
    <p:extLst>
      <p:ext uri="{BB962C8B-B14F-4D97-AF65-F5344CB8AC3E}">
        <p14:creationId xmlns:p14="http://schemas.microsoft.com/office/powerpoint/2010/main" val="27610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After Hurricane Ida hit the Gulf Coast we partnered with our congregations in Louisiana to bring relief including the deployment of crews to help replace several roofs for members of our congregation in New Orleans.</a:t>
            </a:r>
          </a:p>
        </p:txBody>
      </p:sp>
      <p:sp>
        <p:nvSpPr>
          <p:cNvPr id="4" name="Slide Number Placeholder 3"/>
          <p:cNvSpPr>
            <a:spLocks noGrp="1"/>
          </p:cNvSpPr>
          <p:nvPr>
            <p:ph type="sldNum" sz="quarter" idx="5"/>
          </p:nvPr>
        </p:nvSpPr>
        <p:spPr/>
        <p:txBody>
          <a:bodyPr/>
          <a:lstStyle/>
          <a:p>
            <a:fld id="{9F631A1C-7419-0243-906D-BDC1F643DC46}" type="slidenum">
              <a:rPr lang="en-US" smtClean="0"/>
              <a:t>8</a:t>
            </a:fld>
            <a:endParaRPr lang="en-US"/>
          </a:p>
        </p:txBody>
      </p:sp>
    </p:spTree>
    <p:extLst>
      <p:ext uri="{BB962C8B-B14F-4D97-AF65-F5344CB8AC3E}">
        <p14:creationId xmlns:p14="http://schemas.microsoft.com/office/powerpoint/2010/main" val="331473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Hurricane Ian was our biggest disaster deployment in the past two years.</a:t>
            </a:r>
          </a:p>
        </p:txBody>
      </p:sp>
      <p:sp>
        <p:nvSpPr>
          <p:cNvPr id="4" name="Slide Number Placeholder 3"/>
          <p:cNvSpPr>
            <a:spLocks noGrp="1"/>
          </p:cNvSpPr>
          <p:nvPr>
            <p:ph type="sldNum" sz="quarter" idx="5"/>
          </p:nvPr>
        </p:nvSpPr>
        <p:spPr/>
        <p:txBody>
          <a:bodyPr/>
          <a:lstStyle/>
          <a:p>
            <a:fld id="{9F631A1C-7419-0243-906D-BDC1F643DC46}" type="slidenum">
              <a:rPr lang="en-US" smtClean="0"/>
              <a:t>9</a:t>
            </a:fld>
            <a:endParaRPr lang="en-US"/>
          </a:p>
        </p:txBody>
      </p:sp>
    </p:spTree>
    <p:extLst>
      <p:ext uri="{BB962C8B-B14F-4D97-AF65-F5344CB8AC3E}">
        <p14:creationId xmlns:p14="http://schemas.microsoft.com/office/powerpoint/2010/main" val="1871031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98771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Tree>
    <p:extLst>
      <p:ext uri="{BB962C8B-B14F-4D97-AF65-F5344CB8AC3E}">
        <p14:creationId xmlns:p14="http://schemas.microsoft.com/office/powerpoint/2010/main" val="3522606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3020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0280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4940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7222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09488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101806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Tree>
    <p:extLst>
      <p:ext uri="{BB962C8B-B14F-4D97-AF65-F5344CB8AC3E}">
        <p14:creationId xmlns:p14="http://schemas.microsoft.com/office/powerpoint/2010/main" val="4220831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3388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3086E803-4762-22DA-58B1-6334C9CC8DC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54458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47569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3279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0022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59543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264509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12163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5752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55528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12980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36715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36763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728069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25966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107565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965532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70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
        <p:nvSpPr>
          <p:cNvPr id="9" name="Title 1">
            <a:extLst>
              <a:ext uri="{FF2B5EF4-FFF2-40B4-BE49-F238E27FC236}">
                <a16:creationId xmlns:a16="http://schemas.microsoft.com/office/drawing/2014/main" id="{9CF70309-8288-D6B8-1C17-D1723510F794}"/>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5831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8/2/23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
        <p:nvSpPr>
          <p:cNvPr id="11" name="Title 1">
            <a:extLst>
              <a:ext uri="{FF2B5EF4-FFF2-40B4-BE49-F238E27FC236}">
                <a16:creationId xmlns:a16="http://schemas.microsoft.com/office/drawing/2014/main" id="{0DEBF287-6A86-C613-F0A9-BA218B818E3E}"/>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8804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8DAA7C4B-ABB2-3368-72C2-DF99DA185799}"/>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692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8888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22952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425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9" name="Picture 8">
            <a:extLst>
              <a:ext uri="{FF2B5EF4-FFF2-40B4-BE49-F238E27FC236}">
                <a16:creationId xmlns:a16="http://schemas.microsoft.com/office/drawing/2014/main" id="{C54DB099-56E9-AA4F-8A54-4BE80C4337D0}"/>
              </a:ext>
            </a:extLst>
          </p:cNvPr>
          <p:cNvPicPr>
            <a:picLocks noChangeAspect="1"/>
          </p:cNvPicPr>
          <p:nvPr userDrawn="1"/>
        </p:nvPicPr>
        <p:blipFill>
          <a:blip r:embed="rId8"/>
          <a:srcRect/>
          <a:stretch/>
        </p:blipFill>
        <p:spPr>
          <a:xfrm>
            <a:off x="330" y="0"/>
            <a:ext cx="12191340" cy="6858000"/>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8000"/>
          </a:xfrm>
          <a:prstGeom prst="rect">
            <a:avLst/>
          </a:prstGeom>
        </p:spPr>
      </p:pic>
    </p:spTree>
    <p:extLst>
      <p:ext uri="{BB962C8B-B14F-4D97-AF65-F5344CB8AC3E}">
        <p14:creationId xmlns:p14="http://schemas.microsoft.com/office/powerpoint/2010/main" val="6717568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2"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7999"/>
          </a:xfrm>
          <a:prstGeom prst="rect">
            <a:avLst/>
          </a:prstGeom>
        </p:spPr>
      </p:pic>
    </p:spTree>
    <p:extLst>
      <p:ext uri="{BB962C8B-B14F-4D97-AF65-F5344CB8AC3E}">
        <p14:creationId xmlns:p14="http://schemas.microsoft.com/office/powerpoint/2010/main" val="16533940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7999"/>
          </a:xfrm>
          <a:prstGeom prst="rect">
            <a:avLst/>
          </a:prstGeom>
        </p:spPr>
      </p:pic>
    </p:spTree>
    <p:extLst>
      <p:ext uri="{BB962C8B-B14F-4D97-AF65-F5344CB8AC3E}">
        <p14:creationId xmlns:p14="http://schemas.microsoft.com/office/powerpoint/2010/main" val="12742996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39" cy="6857999"/>
          </a:xfrm>
          <a:prstGeom prst="rect">
            <a:avLst/>
          </a:prstGeom>
        </p:spPr>
      </p:pic>
    </p:spTree>
    <p:extLst>
      <p:ext uri="{BB962C8B-B14F-4D97-AF65-F5344CB8AC3E}">
        <p14:creationId xmlns:p14="http://schemas.microsoft.com/office/powerpoint/2010/main" val="209866109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3"/>
          <a:srcRect/>
          <a:stretch/>
        </p:blipFill>
        <p:spPr>
          <a:xfrm>
            <a:off x="330" y="0"/>
            <a:ext cx="12191339" cy="6857998"/>
          </a:xfrm>
          <a:prstGeom prst="rect">
            <a:avLst/>
          </a:prstGeom>
        </p:spPr>
      </p:pic>
    </p:spTree>
    <p:extLst>
      <p:ext uri="{BB962C8B-B14F-4D97-AF65-F5344CB8AC3E}">
        <p14:creationId xmlns:p14="http://schemas.microsoft.com/office/powerpoint/2010/main" val="92347569"/>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8E2B-74E2-DCF7-232A-E79EEA0C1ECA}"/>
              </a:ext>
            </a:extLst>
          </p:cNvPr>
          <p:cNvSpPr>
            <a:spLocks noGrp="1"/>
          </p:cNvSpPr>
          <p:nvPr>
            <p:ph type="ctrTitle"/>
          </p:nvPr>
        </p:nvSpPr>
        <p:spPr>
          <a:xfrm>
            <a:off x="1524000" y="2801482"/>
            <a:ext cx="9144000" cy="1255035"/>
          </a:xfrm>
        </p:spPr>
        <p:txBody>
          <a:bodyPr/>
          <a:lstStyle/>
          <a:p>
            <a:r>
              <a:rPr lang="en-US" dirty="0"/>
              <a:t>WELS Christian Aid and Relief</a:t>
            </a:r>
          </a:p>
        </p:txBody>
      </p:sp>
      <p:sp>
        <p:nvSpPr>
          <p:cNvPr id="4" name="TextBox 3">
            <a:extLst>
              <a:ext uri="{FF2B5EF4-FFF2-40B4-BE49-F238E27FC236}">
                <a16:creationId xmlns:a16="http://schemas.microsoft.com/office/drawing/2014/main" id="{E6A6500A-CE25-48D7-EB28-46719FD48423}"/>
              </a:ext>
            </a:extLst>
          </p:cNvPr>
          <p:cNvSpPr txBox="1"/>
          <p:nvPr/>
        </p:nvSpPr>
        <p:spPr>
          <a:xfrm>
            <a:off x="363984" y="284084"/>
            <a:ext cx="4465467" cy="1873189"/>
          </a:xfrm>
          <a:prstGeom prst="rect">
            <a:avLst/>
          </a:prstGeom>
          <a:solidFill>
            <a:srgbClr val="0B2940"/>
          </a:solidFill>
        </p:spPr>
        <p:txBody>
          <a:bodyPr wrap="square" rtlCol="0">
            <a:spAutoFit/>
          </a:bodyPr>
          <a:lstStyle/>
          <a:p>
            <a:endParaRPr lang="en-US" dirty="0"/>
          </a:p>
        </p:txBody>
      </p:sp>
    </p:spTree>
    <p:extLst>
      <p:ext uri="{BB962C8B-B14F-4D97-AF65-F5344CB8AC3E}">
        <p14:creationId xmlns:p14="http://schemas.microsoft.com/office/powerpoint/2010/main" val="4027519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Map&#10;&#10;Description automatically generated">
            <a:extLst>
              <a:ext uri="{FF2B5EF4-FFF2-40B4-BE49-F238E27FC236}">
                <a16:creationId xmlns:a16="http://schemas.microsoft.com/office/drawing/2014/main" id="{1B4D44D7-7E1B-C864-D625-E9F1258A284F}"/>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163796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building, wood&#10;&#10;Description automatically generated">
            <a:extLst>
              <a:ext uri="{FF2B5EF4-FFF2-40B4-BE49-F238E27FC236}">
                <a16:creationId xmlns:a16="http://schemas.microsoft.com/office/drawing/2014/main" id="{448F4EC2-E028-02DC-AB29-C2E14DF4C525}"/>
              </a:ext>
            </a:extLst>
          </p:cNvPr>
          <p:cNvPicPr>
            <a:picLocks noGrp="1" noChangeAspect="1"/>
          </p:cNvPicPr>
          <p:nvPr>
            <p:ph idx="1"/>
          </p:nvPr>
        </p:nvPicPr>
        <p:blipFill rotWithShape="1">
          <a:blip r:embed="rId3"/>
          <a:srcRect t="4458" b="1127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A33975-27AE-DE16-863D-E0DE3A1EB0B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Hurricane Ian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722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room that has been destroyed&#10;&#10;Description automatically generated with medium confidence">
            <a:extLst>
              <a:ext uri="{FF2B5EF4-FFF2-40B4-BE49-F238E27FC236}">
                <a16:creationId xmlns:a16="http://schemas.microsoft.com/office/drawing/2014/main" id="{288D4FE2-0AD2-DE20-DB7B-D414F5904989}"/>
              </a:ext>
            </a:extLst>
          </p:cNvPr>
          <p:cNvPicPr>
            <a:picLocks noGrp="1" noChangeAspect="1"/>
          </p:cNvPicPr>
          <p:nvPr>
            <p:ph idx="1"/>
          </p:nvPr>
        </p:nvPicPr>
        <p:blipFill rotWithShape="1">
          <a:blip r:embed="rId3"/>
          <a:srcRect t="15273" b="45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8003ED-C752-D412-513E-425D5EBA4F2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Hurricane Ian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012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building with a tower&#10;&#10;Description automatically generated with low confidence">
            <a:extLst>
              <a:ext uri="{FF2B5EF4-FFF2-40B4-BE49-F238E27FC236}">
                <a16:creationId xmlns:a16="http://schemas.microsoft.com/office/drawing/2014/main" id="{695919A7-E30F-A0A9-9CF0-276664F47A29}"/>
              </a:ext>
            </a:extLst>
          </p:cNvPr>
          <p:cNvPicPr>
            <a:picLocks noGrp="1" noChangeAspect="1"/>
          </p:cNvPicPr>
          <p:nvPr>
            <p:ph idx="1"/>
          </p:nvPr>
        </p:nvPicPr>
        <p:blipFill rotWithShape="1">
          <a:blip r:embed="rId3"/>
          <a:srcRect t="15311" b="41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A65ACC-3EC9-4F1E-13CF-BEC03C2C638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Hurricane Ian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160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floor, indoor, person, yellow&#10;&#10;Description automatically generated">
            <a:extLst>
              <a:ext uri="{FF2B5EF4-FFF2-40B4-BE49-F238E27FC236}">
                <a16:creationId xmlns:a16="http://schemas.microsoft.com/office/drawing/2014/main" id="{3702D8A1-774C-4200-4C03-85D6AB34E28B}"/>
              </a:ext>
            </a:extLst>
          </p:cNvPr>
          <p:cNvPicPr>
            <a:picLocks noGrp="1" noChangeAspect="1"/>
          </p:cNvPicPr>
          <p:nvPr>
            <p:ph idx="1"/>
          </p:nvPr>
        </p:nvPicPr>
        <p:blipFill rotWithShape="1">
          <a:blip r:embed="rId3"/>
          <a:srcRect t="4944" b="20056"/>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0C857-48A6-4E49-8AE9-1A60EAA6ED1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Hurricane Ian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372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outdoor, sky, ground, person&#10;&#10;Description automatically generated">
            <a:extLst>
              <a:ext uri="{FF2B5EF4-FFF2-40B4-BE49-F238E27FC236}">
                <a16:creationId xmlns:a16="http://schemas.microsoft.com/office/drawing/2014/main" id="{B3C2710B-63E7-8CF0-7CB4-4C0FD6E72D06}"/>
              </a:ext>
            </a:extLst>
          </p:cNvPr>
          <p:cNvPicPr>
            <a:picLocks noGrp="1" noChangeAspect="1"/>
          </p:cNvPicPr>
          <p:nvPr>
            <p:ph idx="1"/>
          </p:nvPr>
        </p:nvPicPr>
        <p:blipFill rotWithShape="1">
          <a:blip r:embed="rId3"/>
          <a:srcRect t="13539" b="1146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C500C-9356-9391-7F3F-F5B3F335CA7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Hurricane Ian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804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text, outdoor, tree, car&#10;&#10;Description automatically generated">
            <a:extLst>
              <a:ext uri="{FF2B5EF4-FFF2-40B4-BE49-F238E27FC236}">
                <a16:creationId xmlns:a16="http://schemas.microsoft.com/office/drawing/2014/main" id="{5C2E1F5E-625A-3DF4-9490-48AD093278E9}"/>
              </a:ext>
            </a:extLst>
          </p:cNvPr>
          <p:cNvPicPr>
            <a:picLocks noGrp="1" noChangeAspect="1"/>
          </p:cNvPicPr>
          <p:nvPr>
            <p:ph idx="1"/>
          </p:nvPr>
        </p:nvPicPr>
        <p:blipFill rotWithShape="1">
          <a:blip r:embed="rId3"/>
          <a:srcRect t="4751" b="2024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B6EF85-8F38-5242-865D-E9B8C62AA52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Hurricane Ian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59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1E64AFE-BAB4-1BE8-574E-57C6D3C2119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FEDFAA-00A7-2EA2-2B91-FB5335D8AD0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War in Ukraine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291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May be an image of 7 people">
            <a:extLst>
              <a:ext uri="{FF2B5EF4-FFF2-40B4-BE49-F238E27FC236}">
                <a16:creationId xmlns:a16="http://schemas.microsoft.com/office/drawing/2014/main" id="{C2047D00-1794-8DB3-22D2-1E47A049C69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9148" b="1585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591AE-7F6B-574B-DC44-736F93420E5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Disaster Relief Task Force</a:t>
            </a:r>
          </a:p>
        </p:txBody>
      </p:sp>
      <p:cxnSp>
        <p:nvCxnSpPr>
          <p:cNvPr id="5129" name="Straight Connector 51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785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person sitting front of laptop">
            <a:extLst>
              <a:ext uri="{FF2B5EF4-FFF2-40B4-BE49-F238E27FC236}">
                <a16:creationId xmlns:a16="http://schemas.microsoft.com/office/drawing/2014/main" id="{E2E13F0C-FBD3-A92A-B2A2-7CE2780679B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7" name="Rectangle 1024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A3ADE3-B698-D711-6E71-E0FFF38231F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welsdisasterrelief.net</a:t>
            </a:r>
          </a:p>
        </p:txBody>
      </p:sp>
      <p:cxnSp>
        <p:nvCxnSpPr>
          <p:cNvPr id="10249" name="Straight Connector 1024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251" name="Straight Connector 1025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481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p:txBody>
          <a:bodyPr/>
          <a:lstStyle/>
          <a:p>
            <a:r>
              <a:rPr lang="en-US" dirty="0"/>
              <a:t>Our Mission</a:t>
            </a:r>
          </a:p>
        </p:txBody>
      </p:sp>
      <p:sp>
        <p:nvSpPr>
          <p:cNvPr id="5" name="Content Placeholder 4">
            <a:extLst>
              <a:ext uri="{FF2B5EF4-FFF2-40B4-BE49-F238E27FC236}">
                <a16:creationId xmlns:a16="http://schemas.microsoft.com/office/drawing/2014/main" id="{50153C13-D048-12D0-3940-7F5402F937AD}"/>
              </a:ext>
            </a:extLst>
          </p:cNvPr>
          <p:cNvSpPr>
            <a:spLocks noGrp="1"/>
          </p:cNvSpPr>
          <p:nvPr>
            <p:ph sz="half" idx="1"/>
          </p:nvPr>
        </p:nvSpPr>
        <p:spPr/>
        <p:txBody>
          <a:bodyPr/>
          <a:lstStyle/>
          <a:p>
            <a:pPr marL="0" indent="0">
              <a:buNone/>
            </a:pPr>
            <a:r>
              <a:rPr lang="en-US" sz="3200" dirty="0"/>
              <a:t>A</a:t>
            </a:r>
            <a:r>
              <a:rPr lang="en-US" sz="3200" b="0" i="0" dirty="0">
                <a:effectLst/>
              </a:rPr>
              <a:t>s we have opportunity, let us do good to all people, especially to those who belong to the family of believers (Galatians 6:10).</a:t>
            </a:r>
            <a:endParaRPr lang="en-US" sz="3200" dirty="0"/>
          </a:p>
          <a:p>
            <a:pPr marL="0" indent="0">
              <a:buNone/>
            </a:pPr>
            <a:endParaRPr lang="en-US" dirty="0"/>
          </a:p>
        </p:txBody>
      </p:sp>
      <p:pic>
        <p:nvPicPr>
          <p:cNvPr id="8" name="Content Placeholder 7" descr="An open book on a rock&#10;&#10;Description automatically generated with medium confidence">
            <a:extLst>
              <a:ext uri="{FF2B5EF4-FFF2-40B4-BE49-F238E27FC236}">
                <a16:creationId xmlns:a16="http://schemas.microsoft.com/office/drawing/2014/main" id="{A843F0B9-C304-968B-8BCD-AC39D4B1DAF9}"/>
              </a:ext>
            </a:extLst>
          </p:cNvPr>
          <p:cNvPicPr>
            <a:picLocks noGrp="1" noChangeAspect="1"/>
          </p:cNvPicPr>
          <p:nvPr>
            <p:ph sz="half" idx="2"/>
          </p:nvPr>
        </p:nvPicPr>
        <p:blipFill>
          <a:blip r:embed="rId3"/>
          <a:stretch>
            <a:fillRect/>
          </a:stretch>
        </p:blipFill>
        <p:spPr>
          <a:xfrm>
            <a:off x="6172200" y="1825625"/>
            <a:ext cx="5181600" cy="3891597"/>
          </a:xfrm>
        </p:spPr>
      </p:pic>
    </p:spTree>
    <p:extLst>
      <p:ext uri="{BB962C8B-B14F-4D97-AF65-F5344CB8AC3E}">
        <p14:creationId xmlns:p14="http://schemas.microsoft.com/office/powerpoint/2010/main" val="1220335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3754-CEA5-DEBF-E2FC-43C2D39CE268}"/>
              </a:ext>
            </a:extLst>
          </p:cNvPr>
          <p:cNvSpPr>
            <a:spLocks noGrp="1"/>
          </p:cNvSpPr>
          <p:nvPr>
            <p:ph type="title"/>
          </p:nvPr>
        </p:nvSpPr>
        <p:spPr/>
        <p:txBody>
          <a:bodyPr/>
          <a:lstStyle/>
          <a:p>
            <a:r>
              <a:rPr lang="en-US" dirty="0"/>
              <a:t>Humanitarian Aid</a:t>
            </a:r>
          </a:p>
        </p:txBody>
      </p:sp>
      <p:sp>
        <p:nvSpPr>
          <p:cNvPr id="3" name="Content Placeholder 2">
            <a:extLst>
              <a:ext uri="{FF2B5EF4-FFF2-40B4-BE49-F238E27FC236}">
                <a16:creationId xmlns:a16="http://schemas.microsoft.com/office/drawing/2014/main" id="{DADFE27C-DACB-C683-5882-54BC9C0E844C}"/>
              </a:ext>
            </a:extLst>
          </p:cNvPr>
          <p:cNvSpPr>
            <a:spLocks noGrp="1"/>
          </p:cNvSpPr>
          <p:nvPr>
            <p:ph sz="half" idx="1"/>
          </p:nvPr>
        </p:nvSpPr>
        <p:spPr/>
        <p:txBody>
          <a:bodyPr/>
          <a:lstStyle/>
          <a:p>
            <a:pPr marL="0" indent="0">
              <a:buNone/>
            </a:pPr>
            <a:r>
              <a:rPr lang="en-US" sz="3600" dirty="0"/>
              <a:t>In FY22-23 we have utilized $387,665 for humanitarian aid efforts with our partners in WELS Home and World Missions.</a:t>
            </a:r>
          </a:p>
          <a:p>
            <a:pPr marL="0" indent="0">
              <a:buNone/>
            </a:pPr>
            <a:endParaRPr lang="en-US" dirty="0"/>
          </a:p>
        </p:txBody>
      </p:sp>
      <p:pic>
        <p:nvPicPr>
          <p:cNvPr id="6" name="Content Placeholder 5" descr="A picture containing clothing, outdoor, human face, ground&#10;&#10;Description automatically generated">
            <a:extLst>
              <a:ext uri="{FF2B5EF4-FFF2-40B4-BE49-F238E27FC236}">
                <a16:creationId xmlns:a16="http://schemas.microsoft.com/office/drawing/2014/main" id="{B90AFD9E-E214-7FFA-35D2-B3CA84F07383}"/>
              </a:ext>
            </a:extLst>
          </p:cNvPr>
          <p:cNvPicPr>
            <a:picLocks noGrp="1" noChangeAspect="1"/>
          </p:cNvPicPr>
          <p:nvPr>
            <p:ph sz="half" idx="2"/>
          </p:nvPr>
        </p:nvPicPr>
        <p:blipFill>
          <a:blip r:embed="rId3"/>
          <a:stretch>
            <a:fillRect/>
          </a:stretch>
        </p:blipFill>
        <p:spPr>
          <a:xfrm>
            <a:off x="6172200" y="1825625"/>
            <a:ext cx="5181600" cy="3886200"/>
          </a:xfrm>
        </p:spPr>
      </p:pic>
    </p:spTree>
    <p:extLst>
      <p:ext uri="{BB962C8B-B14F-4D97-AF65-F5344CB8AC3E}">
        <p14:creationId xmlns:p14="http://schemas.microsoft.com/office/powerpoint/2010/main" val="2825410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erson and child at a well&#10;&#10;Description automatically generated">
            <a:extLst>
              <a:ext uri="{FF2B5EF4-FFF2-40B4-BE49-F238E27FC236}">
                <a16:creationId xmlns:a16="http://schemas.microsoft.com/office/drawing/2014/main" id="{EF6666DE-506A-3B72-74BC-664A34B3D38F}"/>
              </a:ext>
            </a:extLst>
          </p:cNvPr>
          <p:cNvPicPr>
            <a:picLocks noGrp="1" noChangeAspect="1"/>
          </p:cNvPicPr>
          <p:nvPr>
            <p:ph idx="1"/>
          </p:nvPr>
        </p:nvPicPr>
        <p:blipFill rotWithShape="1">
          <a:blip r:embed="rId3"/>
          <a:srcRect t="11207" b="4523"/>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F55477B-B61D-F5D7-01D6-51B0261ACB9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Boreholes</a:t>
            </a:r>
          </a:p>
        </p:txBody>
      </p:sp>
      <p:cxnSp>
        <p:nvCxnSpPr>
          <p:cNvPr id="23" name="Straight Connector 2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695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looking at a child lying on a bed&#10;&#10;Description automatically generated with medium confidence">
            <a:extLst>
              <a:ext uri="{FF2B5EF4-FFF2-40B4-BE49-F238E27FC236}">
                <a16:creationId xmlns:a16="http://schemas.microsoft.com/office/drawing/2014/main" id="{DCA06CA7-D30E-AF0F-9BD6-1A512C2233F8}"/>
              </a:ext>
            </a:extLst>
          </p:cNvPr>
          <p:cNvPicPr>
            <a:picLocks noGrp="1" noChangeAspect="1"/>
          </p:cNvPicPr>
          <p:nvPr>
            <p:ph idx="1"/>
          </p:nvPr>
        </p:nvPicPr>
        <p:blipFill rotWithShape="1">
          <a:blip r:embed="rId3"/>
          <a:srcRect t="19990" b="501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67B60-570B-C8C2-9914-7212DA5855E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Medical Care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43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ewing on a sewing machine&#10;&#10;Description automatically generated with medium confidence">
            <a:extLst>
              <a:ext uri="{FF2B5EF4-FFF2-40B4-BE49-F238E27FC236}">
                <a16:creationId xmlns:a16="http://schemas.microsoft.com/office/drawing/2014/main" id="{6AB536A3-2118-6E55-DE45-93A09BF9FDD9}"/>
              </a:ext>
            </a:extLst>
          </p:cNvPr>
          <p:cNvPicPr>
            <a:picLocks noGrp="1" noChangeAspect="1"/>
          </p:cNvPicPr>
          <p:nvPr>
            <p:ph idx="1"/>
          </p:nvPr>
        </p:nvPicPr>
        <p:blipFill rotWithShape="1">
          <a:blip r:embed="rId3"/>
          <a:srcRect t="18668" b="633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85F7D-5EA8-B817-76A6-0ED6CA3EBF9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Vocational Training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514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carrying a box on her head&#10;&#10;Description automatically generated with medium confidence">
            <a:extLst>
              <a:ext uri="{FF2B5EF4-FFF2-40B4-BE49-F238E27FC236}">
                <a16:creationId xmlns:a16="http://schemas.microsoft.com/office/drawing/2014/main" id="{4520A73E-777A-164F-EF32-AB887934C785}"/>
              </a:ext>
            </a:extLst>
          </p:cNvPr>
          <p:cNvPicPr>
            <a:picLocks noGrp="1" noChangeAspect="1"/>
          </p:cNvPicPr>
          <p:nvPr>
            <p:ph idx="1"/>
          </p:nvPr>
        </p:nvPicPr>
        <p:blipFill rotWithShape="1">
          <a:blip r:embed="rId3"/>
          <a:srcRect t="22416" b="258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368908-24CB-8EF7-F797-8D3EE8EBDF5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Smokeless Stoves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503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No photo description available.">
            <a:extLst>
              <a:ext uri="{FF2B5EF4-FFF2-40B4-BE49-F238E27FC236}">
                <a16:creationId xmlns:a16="http://schemas.microsoft.com/office/drawing/2014/main" id="{54A73208-70AF-D3D4-99C7-3A803232094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B604E3-CBE3-B9CD-872D-8214FA2BF1E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Food Support</a:t>
            </a: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109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group of small wooden houses&#10;&#10;Description automatically generated with low confidence">
            <a:extLst>
              <a:ext uri="{FF2B5EF4-FFF2-40B4-BE49-F238E27FC236}">
                <a16:creationId xmlns:a16="http://schemas.microsoft.com/office/drawing/2014/main" id="{04748636-17FA-3EBA-F1FE-58BBC56E6AB6}"/>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850993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BEFE8-C069-EB29-EE8B-3ABB6CAF7168}"/>
              </a:ext>
            </a:extLst>
          </p:cNvPr>
          <p:cNvSpPr>
            <a:spLocks noGrp="1"/>
          </p:cNvSpPr>
          <p:nvPr>
            <p:ph type="title"/>
          </p:nvPr>
        </p:nvSpPr>
        <p:spPr/>
        <p:txBody>
          <a:bodyPr/>
          <a:lstStyle/>
          <a:p>
            <a:r>
              <a:rPr lang="en-US" dirty="0"/>
              <a:t>Personal Relief Grants</a:t>
            </a:r>
          </a:p>
        </p:txBody>
      </p:sp>
      <p:sp>
        <p:nvSpPr>
          <p:cNvPr id="3" name="Content Placeholder 2">
            <a:extLst>
              <a:ext uri="{FF2B5EF4-FFF2-40B4-BE49-F238E27FC236}">
                <a16:creationId xmlns:a16="http://schemas.microsoft.com/office/drawing/2014/main" id="{E7782108-582D-4574-65EC-9722ED367CD9}"/>
              </a:ext>
            </a:extLst>
          </p:cNvPr>
          <p:cNvSpPr>
            <a:spLocks noGrp="1"/>
          </p:cNvSpPr>
          <p:nvPr>
            <p:ph sz="half" idx="1"/>
          </p:nvPr>
        </p:nvSpPr>
        <p:spPr/>
        <p:txBody>
          <a:bodyPr/>
          <a:lstStyle/>
          <a:p>
            <a:pPr marL="0" indent="0">
              <a:buNone/>
            </a:pPr>
            <a:r>
              <a:rPr lang="en-US" sz="3600" dirty="0"/>
              <a:t>In FY22-23 we have utilized $429,252 for personal relief grants.</a:t>
            </a:r>
            <a:endParaRPr lang="en-US" dirty="0"/>
          </a:p>
        </p:txBody>
      </p:sp>
      <p:pic>
        <p:nvPicPr>
          <p:cNvPr id="6146" name="Picture 2" descr="person in black long sleeve shirt holding babys feet">
            <a:extLst>
              <a:ext uri="{FF2B5EF4-FFF2-40B4-BE49-F238E27FC236}">
                <a16:creationId xmlns:a16="http://schemas.microsoft.com/office/drawing/2014/main" id="{4F5DDA26-FAE8-54EA-176C-28E98FFB9C1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599285" y="1027905"/>
            <a:ext cx="3430906" cy="5146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410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black and gray stethoscope">
            <a:extLst>
              <a:ext uri="{FF2B5EF4-FFF2-40B4-BE49-F238E27FC236}">
                <a16:creationId xmlns:a16="http://schemas.microsoft.com/office/drawing/2014/main" id="{7DAF0C11-879A-8C37-82ED-C5C4437ED5A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1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15AF3D-97E9-BB28-C0BF-705065A661D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Medical Bills</a:t>
            </a:r>
          </a:p>
        </p:txBody>
      </p:sp>
      <p:cxnSp>
        <p:nvCxnSpPr>
          <p:cNvPr id="7177" name="Straight Connector 71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179" name="Straight Connector 71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403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apples and bananas in brown cardboard box">
            <a:extLst>
              <a:ext uri="{FF2B5EF4-FFF2-40B4-BE49-F238E27FC236}">
                <a16:creationId xmlns:a16="http://schemas.microsoft.com/office/drawing/2014/main" id="{4924FECD-0DDD-9033-6F5D-0900299F5DD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112" b="1488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3" name="Rectangle 92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86DAD4-F188-926C-7D40-660DA2A75EB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Basic Needs</a:t>
            </a:r>
          </a:p>
        </p:txBody>
      </p:sp>
      <p:cxnSp>
        <p:nvCxnSpPr>
          <p:cNvPr id="9225" name="Straight Connector 92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9227" name="Straight Connector 92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129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50DC2-3A9D-4F32-7AD7-D4B76B14F156}"/>
              </a:ext>
            </a:extLst>
          </p:cNvPr>
          <p:cNvSpPr>
            <a:spLocks noGrp="1"/>
          </p:cNvSpPr>
          <p:nvPr>
            <p:ph type="title"/>
          </p:nvPr>
        </p:nvSpPr>
        <p:spPr/>
        <p:txBody>
          <a:bodyPr/>
          <a:lstStyle/>
          <a:p>
            <a:r>
              <a:rPr lang="en-US" dirty="0"/>
              <a:t>Our Mission</a:t>
            </a:r>
          </a:p>
        </p:txBody>
      </p:sp>
      <p:sp>
        <p:nvSpPr>
          <p:cNvPr id="4" name="Content Placeholder 3">
            <a:extLst>
              <a:ext uri="{FF2B5EF4-FFF2-40B4-BE49-F238E27FC236}">
                <a16:creationId xmlns:a16="http://schemas.microsoft.com/office/drawing/2014/main" id="{D9780E7D-5A41-188A-F1CA-6504DBD81109}"/>
              </a:ext>
            </a:extLst>
          </p:cNvPr>
          <p:cNvSpPr>
            <a:spLocks noGrp="1"/>
          </p:cNvSpPr>
          <p:nvPr>
            <p:ph sz="half" idx="2"/>
          </p:nvPr>
        </p:nvSpPr>
        <p:spPr/>
        <p:txBody>
          <a:bodyPr/>
          <a:lstStyle/>
          <a:p>
            <a:pPr marL="0" indent="0">
              <a:buNone/>
            </a:pPr>
            <a:r>
              <a:rPr lang="en-US" sz="3200" dirty="0">
                <a:solidFill>
                  <a:schemeClr val="bg1"/>
                </a:solidFill>
              </a:rPr>
              <a:t>Our mission is to reflect Christ’s love and compassion to souls suffering from disasters and hardships (</a:t>
            </a:r>
            <a:r>
              <a:rPr lang="en-US" sz="3200" i="1" dirty="0">
                <a:solidFill>
                  <a:schemeClr val="bg1"/>
                </a:solidFill>
              </a:rPr>
              <a:t>mercy/compassion ministry</a:t>
            </a:r>
            <a:r>
              <a:rPr lang="en-US" sz="3200" dirty="0">
                <a:solidFill>
                  <a:schemeClr val="bg1"/>
                </a:solidFill>
              </a:rPr>
              <a:t>).</a:t>
            </a:r>
          </a:p>
          <a:p>
            <a:endParaRPr lang="en-US" dirty="0"/>
          </a:p>
        </p:txBody>
      </p:sp>
      <p:pic>
        <p:nvPicPr>
          <p:cNvPr id="5" name="Content Placeholder 4" descr="A picture containing ground, outdoor, background, close&#10;&#10;Description automatically generated">
            <a:extLst>
              <a:ext uri="{FF2B5EF4-FFF2-40B4-BE49-F238E27FC236}">
                <a16:creationId xmlns:a16="http://schemas.microsoft.com/office/drawing/2014/main" id="{63EC1739-7CA5-DBE2-60EA-898856E79ABB}"/>
              </a:ext>
            </a:extLst>
          </p:cNvPr>
          <p:cNvPicPr>
            <a:picLocks noGrp="1" noChangeAspect="1"/>
          </p:cNvPicPr>
          <p:nvPr>
            <p:ph sz="half" idx="1"/>
          </p:nvPr>
        </p:nvPicPr>
        <p:blipFill rotWithShape="1">
          <a:blip r:embed="rId3"/>
          <a:srcRect t="15730"/>
          <a:stretch/>
        </p:blipFill>
        <p:spPr>
          <a:xfrm>
            <a:off x="838200" y="1825625"/>
            <a:ext cx="5181600" cy="2911022"/>
          </a:xfrm>
          <a:prstGeom prst="rect">
            <a:avLst/>
          </a:prstGeom>
        </p:spPr>
      </p:pic>
    </p:spTree>
    <p:extLst>
      <p:ext uri="{BB962C8B-B14F-4D97-AF65-F5344CB8AC3E}">
        <p14:creationId xmlns:p14="http://schemas.microsoft.com/office/powerpoint/2010/main" val="1488438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black and silver steering wheel">
            <a:extLst>
              <a:ext uri="{FF2B5EF4-FFF2-40B4-BE49-F238E27FC236}">
                <a16:creationId xmlns:a16="http://schemas.microsoft.com/office/drawing/2014/main" id="{34EABF77-38FC-79CF-E518-D165B615069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8325" b="740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820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CB39AF-8BE6-F7EA-AFEE-CAEBBFFA311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Many Other Needs</a:t>
            </a:r>
          </a:p>
        </p:txBody>
      </p:sp>
      <p:cxnSp>
        <p:nvCxnSpPr>
          <p:cNvPr id="8203" name="Straight Connector 820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205" name="Straight Connector 820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675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brown cross on brown rock during daytime">
            <a:extLst>
              <a:ext uri="{FF2B5EF4-FFF2-40B4-BE49-F238E27FC236}">
                <a16:creationId xmlns:a16="http://schemas.microsoft.com/office/drawing/2014/main" id="{2983622C-29FC-FC5B-D4C0-D0408D4ADEF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6700E8-FBAE-EAAC-96E3-BDC7AD5D5BD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Not Just a Charity </a:t>
            </a:r>
            <a:r>
              <a:rPr lang="en-US" sz="3600" dirty="0">
                <a:solidFill>
                  <a:schemeClr val="tx1">
                    <a:lumMod val="85000"/>
                    <a:lumOff val="15000"/>
                  </a:schemeClr>
                </a:solidFill>
                <a:latin typeface="Calibri" panose="020F0502020204030204" pitchFamily="34" charset="0"/>
                <a:cs typeface="Calibri" panose="020F0502020204030204" pitchFamily="34" charset="0"/>
              </a:rPr>
              <a:t>│ A Means of Grace Ministry</a:t>
            </a:r>
            <a:endParaRPr lang="en-US" sz="36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074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DA011-AEFC-03F6-9F3F-F73981E187D9}"/>
              </a:ext>
            </a:extLst>
          </p:cNvPr>
          <p:cNvSpPr>
            <a:spLocks noGrp="1"/>
          </p:cNvSpPr>
          <p:nvPr>
            <p:ph type="title"/>
          </p:nvPr>
        </p:nvSpPr>
        <p:spPr/>
        <p:txBody>
          <a:bodyPr/>
          <a:lstStyle/>
          <a:p>
            <a:r>
              <a:rPr lang="en-US" dirty="0"/>
              <a:t>Keep in Touch</a:t>
            </a:r>
          </a:p>
        </p:txBody>
      </p:sp>
      <p:sp>
        <p:nvSpPr>
          <p:cNvPr id="3" name="Content Placeholder 2">
            <a:extLst>
              <a:ext uri="{FF2B5EF4-FFF2-40B4-BE49-F238E27FC236}">
                <a16:creationId xmlns:a16="http://schemas.microsoft.com/office/drawing/2014/main" id="{BD7D8FED-626B-2BB5-69D6-1E95BCBB2EDC}"/>
              </a:ext>
            </a:extLst>
          </p:cNvPr>
          <p:cNvSpPr>
            <a:spLocks noGrp="1"/>
          </p:cNvSpPr>
          <p:nvPr>
            <p:ph sz="half" idx="1"/>
          </p:nvPr>
        </p:nvSpPr>
        <p:spPr/>
        <p:txBody>
          <a:bodyPr/>
          <a:lstStyle/>
          <a:p>
            <a:r>
              <a:rPr lang="en-US" dirty="0"/>
              <a:t>Basic information: </a:t>
            </a:r>
            <a:r>
              <a:rPr lang="en-US" b="1" dirty="0"/>
              <a:t>wels.net/relief</a:t>
            </a:r>
          </a:p>
          <a:p>
            <a:r>
              <a:rPr lang="en-US" dirty="0"/>
              <a:t>Volunteer: </a:t>
            </a:r>
            <a:r>
              <a:rPr lang="en-US" b="1" dirty="0"/>
              <a:t>welsdisasterrelief.net</a:t>
            </a:r>
          </a:p>
          <a:p>
            <a:r>
              <a:rPr lang="en-US" dirty="0"/>
              <a:t>Facebook: WELS Christian Aid and Relief</a:t>
            </a:r>
          </a:p>
          <a:p>
            <a:r>
              <a:rPr lang="en-US" dirty="0"/>
              <a:t>Contact me to schedule a preacher or presenter</a:t>
            </a:r>
            <a:br>
              <a:rPr lang="en-US" dirty="0"/>
            </a:br>
            <a:r>
              <a:rPr lang="en-US" dirty="0"/>
              <a:t>(414-256-3204, daniel.sims@wels.net).</a:t>
            </a:r>
          </a:p>
        </p:txBody>
      </p:sp>
      <p:pic>
        <p:nvPicPr>
          <p:cNvPr id="11266" name="Picture 2" descr="white apple device with blue logo">
            <a:extLst>
              <a:ext uri="{FF2B5EF4-FFF2-40B4-BE49-F238E27FC236}">
                <a16:creationId xmlns:a16="http://schemas.microsoft.com/office/drawing/2014/main" id="{37E2BD02-737E-E48C-AC97-AF104E127F7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19675" y="762208"/>
            <a:ext cx="4273705" cy="533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43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4">
            <a:extLst>
              <a:ext uri="{FF2B5EF4-FFF2-40B4-BE49-F238E27FC236}">
                <a16:creationId xmlns:a16="http://schemas.microsoft.com/office/drawing/2014/main" id="{D1F70AAE-D287-BABD-58A2-6937B1809B82}"/>
              </a:ext>
            </a:extLst>
          </p:cNvPr>
          <p:cNvGraphicFramePr>
            <a:graphicFrameLocks noGrp="1"/>
          </p:cNvGraphicFramePr>
          <p:nvPr>
            <p:ph sz="half" idx="1"/>
            <p:extLst>
              <p:ext uri="{D42A27DB-BD31-4B8C-83A1-F6EECF244321}">
                <p14:modId xmlns:p14="http://schemas.microsoft.com/office/powerpoint/2010/main" val="1871498128"/>
              </p:ext>
            </p:extLst>
          </p:nvPr>
        </p:nvGraphicFramePr>
        <p:xfrm>
          <a:off x="838199" y="594804"/>
          <a:ext cx="7027417" cy="5582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9" descr="A picture containing outdoor, clothing, person, tree&#10;&#10;Description automatically generated">
            <a:extLst>
              <a:ext uri="{FF2B5EF4-FFF2-40B4-BE49-F238E27FC236}">
                <a16:creationId xmlns:a16="http://schemas.microsoft.com/office/drawing/2014/main" id="{1F7E2A7E-1EE6-773A-8ACA-C7DBF9321066}"/>
              </a:ext>
            </a:extLst>
          </p:cNvPr>
          <p:cNvPicPr>
            <a:picLocks noGrp="1" noChangeAspect="1"/>
          </p:cNvPicPr>
          <p:nvPr>
            <p:ph sz="half" idx="2"/>
          </p:nvPr>
        </p:nvPicPr>
        <p:blipFill>
          <a:blip r:embed="rId8"/>
          <a:stretch>
            <a:fillRect/>
          </a:stretch>
        </p:blipFill>
        <p:spPr>
          <a:xfrm>
            <a:off x="8090298" y="1253331"/>
            <a:ext cx="3263503" cy="4351338"/>
          </a:xfrm>
        </p:spPr>
      </p:pic>
    </p:spTree>
    <p:extLst>
      <p:ext uri="{BB962C8B-B14F-4D97-AF65-F5344CB8AC3E}">
        <p14:creationId xmlns:p14="http://schemas.microsoft.com/office/powerpoint/2010/main" val="3289233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F9C1-FBA8-D644-F6E1-DED4A6F0C577}"/>
              </a:ext>
            </a:extLst>
          </p:cNvPr>
          <p:cNvSpPr>
            <a:spLocks noGrp="1"/>
          </p:cNvSpPr>
          <p:nvPr>
            <p:ph type="title"/>
          </p:nvPr>
        </p:nvSpPr>
        <p:spPr/>
        <p:txBody>
          <a:bodyPr/>
          <a:lstStyle/>
          <a:p>
            <a:r>
              <a:rPr lang="en-US" dirty="0"/>
              <a:t>In all that we do, we strive to . . .</a:t>
            </a:r>
          </a:p>
        </p:txBody>
      </p:sp>
      <p:sp>
        <p:nvSpPr>
          <p:cNvPr id="5" name="Content Placeholder 4">
            <a:extLst>
              <a:ext uri="{FF2B5EF4-FFF2-40B4-BE49-F238E27FC236}">
                <a16:creationId xmlns:a16="http://schemas.microsoft.com/office/drawing/2014/main" id="{388AF5EF-ACA0-2F2C-CB7A-5D96C1B5B7F9}"/>
              </a:ext>
            </a:extLst>
          </p:cNvPr>
          <p:cNvSpPr>
            <a:spLocks noGrp="1"/>
          </p:cNvSpPr>
          <p:nvPr>
            <p:ph idx="1"/>
          </p:nvPr>
        </p:nvSpPr>
        <p:spPr/>
        <p:txBody>
          <a:bodyPr>
            <a:normAutofit/>
          </a:bodyPr>
          <a:lstStyle/>
          <a:p>
            <a:r>
              <a:rPr lang="en-US" sz="3200" dirty="0"/>
              <a:t>Honor our Savior by imitating his compassion.</a:t>
            </a:r>
          </a:p>
          <a:p>
            <a:r>
              <a:rPr lang="en-US" sz="3200" dirty="0"/>
              <a:t>Carefully assess needs and opportunities.</a:t>
            </a:r>
          </a:p>
          <a:p>
            <a:r>
              <a:rPr lang="en-US" sz="3200" dirty="0"/>
              <a:t>Responsibly and effectively utilize the resources provided by God’s people.</a:t>
            </a:r>
          </a:p>
          <a:p>
            <a:r>
              <a:rPr lang="en-US" sz="3200" dirty="0"/>
              <a:t>Provide a meaningful and positive service experience to our volunteers.</a:t>
            </a:r>
          </a:p>
          <a:p>
            <a:r>
              <a:rPr lang="en-US" sz="3200" dirty="0"/>
              <a:t>Seize every opportunity to bring the comfort of the gospel to hurting souls.</a:t>
            </a:r>
          </a:p>
        </p:txBody>
      </p:sp>
    </p:spTree>
    <p:extLst>
      <p:ext uri="{BB962C8B-B14F-4D97-AF65-F5344CB8AC3E}">
        <p14:creationId xmlns:p14="http://schemas.microsoft.com/office/powerpoint/2010/main" val="2775894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76EBEA-3022-F976-2D4B-8805B76DD417}"/>
              </a:ext>
            </a:extLst>
          </p:cNvPr>
          <p:cNvSpPr>
            <a:spLocks noGrp="1"/>
          </p:cNvSpPr>
          <p:nvPr>
            <p:ph type="title"/>
          </p:nvPr>
        </p:nvSpPr>
        <p:spPr/>
        <p:txBody>
          <a:bodyPr/>
          <a:lstStyle/>
          <a:p>
            <a:r>
              <a:rPr lang="en-US" dirty="0"/>
              <a:t>Disaster Relief</a:t>
            </a:r>
          </a:p>
        </p:txBody>
      </p:sp>
      <p:sp>
        <p:nvSpPr>
          <p:cNvPr id="5" name="Content Placeholder 4">
            <a:extLst>
              <a:ext uri="{FF2B5EF4-FFF2-40B4-BE49-F238E27FC236}">
                <a16:creationId xmlns:a16="http://schemas.microsoft.com/office/drawing/2014/main" id="{2B3E7B7A-D2B5-4672-A9CA-FD7940FEB6B8}"/>
              </a:ext>
            </a:extLst>
          </p:cNvPr>
          <p:cNvSpPr>
            <a:spLocks noGrp="1"/>
          </p:cNvSpPr>
          <p:nvPr>
            <p:ph sz="half" idx="1"/>
          </p:nvPr>
        </p:nvSpPr>
        <p:spPr/>
        <p:txBody>
          <a:bodyPr>
            <a:normAutofit/>
          </a:bodyPr>
          <a:lstStyle/>
          <a:p>
            <a:r>
              <a:rPr lang="en-US" sz="3600" dirty="0"/>
              <a:t>In FY22-23 we have utilized $611,003 for disaster relief.</a:t>
            </a:r>
          </a:p>
        </p:txBody>
      </p:sp>
      <p:pic>
        <p:nvPicPr>
          <p:cNvPr id="7" name="Content Placeholder 5" descr="A person in a safety vest leaning against a tree&#10;&#10;Description automatically generated with low confidence">
            <a:extLst>
              <a:ext uri="{FF2B5EF4-FFF2-40B4-BE49-F238E27FC236}">
                <a16:creationId xmlns:a16="http://schemas.microsoft.com/office/drawing/2014/main" id="{CC49FDA5-0AE4-B662-2D85-B571E2F2BA1E}"/>
              </a:ext>
            </a:extLst>
          </p:cNvPr>
          <p:cNvPicPr>
            <a:picLocks noGrp="1" noChangeAspect="1"/>
          </p:cNvPicPr>
          <p:nvPr>
            <p:ph sz="half" idx="2"/>
          </p:nvPr>
        </p:nvPicPr>
        <p:blipFill>
          <a:blip r:embed="rId3"/>
          <a:stretch>
            <a:fillRect/>
          </a:stretch>
        </p:blipFill>
        <p:spPr>
          <a:xfrm>
            <a:off x="7131248" y="1825625"/>
            <a:ext cx="3263503" cy="4351338"/>
          </a:xfrm>
        </p:spPr>
      </p:pic>
    </p:spTree>
    <p:extLst>
      <p:ext uri="{BB962C8B-B14F-4D97-AF65-F5344CB8AC3E}">
        <p14:creationId xmlns:p14="http://schemas.microsoft.com/office/powerpoint/2010/main" val="869639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 descr="No photo description available.">
            <a:extLst>
              <a:ext uri="{FF2B5EF4-FFF2-40B4-BE49-F238E27FC236}">
                <a16:creationId xmlns:a16="http://schemas.microsoft.com/office/drawing/2014/main" id="{E2D13D51-A2DA-70C7-CC1E-F39F8C92D58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125" b="312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6E053F5-9595-E7B2-F5EE-9EB4CED9B9F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Earthquake in Haiti</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795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No photo description available.">
            <a:extLst>
              <a:ext uri="{FF2B5EF4-FFF2-40B4-BE49-F238E27FC236}">
                <a16:creationId xmlns:a16="http://schemas.microsoft.com/office/drawing/2014/main" id="{BD373249-3C65-13C0-0789-3D66194D4A2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7CFB9-3517-74C1-7086-DBA3EE830C8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Hurricane Ida</a:t>
            </a: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619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torm brewing at sea">
            <a:extLst>
              <a:ext uri="{FF2B5EF4-FFF2-40B4-BE49-F238E27FC236}">
                <a16:creationId xmlns:a16="http://schemas.microsoft.com/office/drawing/2014/main" id="{181F42FE-A6B3-5CB5-BEB2-AFB725FF2239}"/>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A65D5A-6462-DD75-4A41-E6A5900E6FF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Hurricane Ian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768802"/>
      </p:ext>
    </p:extLst>
  </p:cSld>
  <p:clrMapOvr>
    <a:masterClrMapping/>
  </p:clrMapOvr>
</p:sld>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3970</TotalTime>
  <Words>1520</Words>
  <Application>Microsoft Macintosh PowerPoint</Application>
  <PresentationFormat>Widescreen</PresentationFormat>
  <Paragraphs>117</Paragraphs>
  <Slides>32</Slides>
  <Notes>32</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32</vt:i4>
      </vt:variant>
    </vt:vector>
  </HeadingPairs>
  <TitlesOfParts>
    <vt:vector size="42" baseType="lpstr">
      <vt:lpstr>Arial</vt:lpstr>
      <vt:lpstr>Calibri</vt:lpstr>
      <vt:lpstr>Corbel</vt:lpstr>
      <vt:lpstr>Wingdings</vt:lpstr>
      <vt:lpstr>Custom Design</vt:lpstr>
      <vt:lpstr>2_Custom Design</vt:lpstr>
      <vt:lpstr>5_Custom Design</vt:lpstr>
      <vt:lpstr>3_Custom Design</vt:lpstr>
      <vt:lpstr>4_Custom Design</vt:lpstr>
      <vt:lpstr>6_Custom Design</vt:lpstr>
      <vt:lpstr>WELS Christian Aid and Relief</vt:lpstr>
      <vt:lpstr>Our Mission</vt:lpstr>
      <vt:lpstr>Our Mission</vt:lpstr>
      <vt:lpstr>PowerPoint Presentation</vt:lpstr>
      <vt:lpstr>In all that we do, we strive to . . .</vt:lpstr>
      <vt:lpstr>Disaster Relief</vt:lpstr>
      <vt:lpstr>Earthquake in Haiti</vt:lpstr>
      <vt:lpstr>Hurricane Ida</vt:lpstr>
      <vt:lpstr>Hurricane Ian</vt:lpstr>
      <vt:lpstr>PowerPoint Presentation</vt:lpstr>
      <vt:lpstr>Hurricane Ian</vt:lpstr>
      <vt:lpstr>Hurricane Ian</vt:lpstr>
      <vt:lpstr>Hurricane Ian</vt:lpstr>
      <vt:lpstr>Hurricane Ian</vt:lpstr>
      <vt:lpstr>Hurricane Ian</vt:lpstr>
      <vt:lpstr>Hurricane Ian</vt:lpstr>
      <vt:lpstr>War in Ukraine</vt:lpstr>
      <vt:lpstr>Disaster Relief Task Force</vt:lpstr>
      <vt:lpstr>welsdisasterrelief.net</vt:lpstr>
      <vt:lpstr>Humanitarian Aid</vt:lpstr>
      <vt:lpstr>Boreholes</vt:lpstr>
      <vt:lpstr>Medical Care</vt:lpstr>
      <vt:lpstr>Vocational Training</vt:lpstr>
      <vt:lpstr>Smokeless Stoves</vt:lpstr>
      <vt:lpstr>Food Support</vt:lpstr>
      <vt:lpstr>PowerPoint Presentation</vt:lpstr>
      <vt:lpstr>Personal Relief Grants</vt:lpstr>
      <vt:lpstr>Medical Bills</vt:lpstr>
      <vt:lpstr>Basic Needs</vt:lpstr>
      <vt:lpstr>Many Other Needs</vt:lpstr>
      <vt:lpstr>Not Just a Charity │ A Means of Grace Ministry</vt:lpstr>
      <vt:lpstr>Keep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Sarah Proeber</cp:lastModifiedBy>
  <cp:revision>54</cp:revision>
  <cp:lastPrinted>2023-06-06T18:41:51Z</cp:lastPrinted>
  <dcterms:created xsi:type="dcterms:W3CDTF">2017-03-09T20:59:43Z</dcterms:created>
  <dcterms:modified xsi:type="dcterms:W3CDTF">2023-08-04T20:05:45Z</dcterms:modified>
</cp:coreProperties>
</file>