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76" r:id="rId5"/>
    <p:sldMasterId id="2147483702" r:id="rId6"/>
    <p:sldMasterId id="2147483686" r:id="rId7"/>
    <p:sldMasterId id="2147483694" r:id="rId8"/>
    <p:sldMasterId id="2147483710" r:id="rId9"/>
    <p:sldMasterId id="2147483716" r:id="rId10"/>
    <p:sldMasterId id="2147483728" r:id="rId11"/>
    <p:sldMasterId id="2147483733" r:id="rId12"/>
    <p:sldMasterId id="2147483745" r:id="rId13"/>
    <p:sldMasterId id="2147483757" r:id="rId14"/>
    <p:sldMasterId id="2147483760" r:id="rId15"/>
  </p:sldMasterIdLst>
  <p:notesMasterIdLst>
    <p:notesMasterId r:id="rId66"/>
  </p:notesMasterIdLst>
  <p:sldIdLst>
    <p:sldId id="262" r:id="rId16"/>
    <p:sldId id="263" r:id="rId17"/>
    <p:sldId id="4705" r:id="rId18"/>
    <p:sldId id="4695" r:id="rId19"/>
    <p:sldId id="4696" r:id="rId20"/>
    <p:sldId id="4697" r:id="rId21"/>
    <p:sldId id="4698" r:id="rId22"/>
    <p:sldId id="279" r:id="rId23"/>
    <p:sldId id="4700" r:id="rId24"/>
    <p:sldId id="4699" r:id="rId25"/>
    <p:sldId id="4702" r:id="rId26"/>
    <p:sldId id="4704" r:id="rId27"/>
    <p:sldId id="4701" r:id="rId28"/>
    <p:sldId id="4706" r:id="rId29"/>
    <p:sldId id="4703" r:id="rId30"/>
    <p:sldId id="4713" r:id="rId31"/>
    <p:sldId id="4707" r:id="rId32"/>
    <p:sldId id="258" r:id="rId33"/>
    <p:sldId id="4709" r:id="rId34"/>
    <p:sldId id="4710" r:id="rId35"/>
    <p:sldId id="4711" r:id="rId36"/>
    <p:sldId id="4712" r:id="rId37"/>
    <p:sldId id="4714" r:id="rId38"/>
    <p:sldId id="4715" r:id="rId39"/>
    <p:sldId id="264" r:id="rId40"/>
    <p:sldId id="4716" r:id="rId41"/>
    <p:sldId id="286" r:id="rId42"/>
    <p:sldId id="269" r:id="rId43"/>
    <p:sldId id="4718" r:id="rId44"/>
    <p:sldId id="268" r:id="rId45"/>
    <p:sldId id="4719" r:id="rId46"/>
    <p:sldId id="4737" r:id="rId47"/>
    <p:sldId id="4720" r:id="rId48"/>
    <p:sldId id="4721" r:id="rId49"/>
    <p:sldId id="267" r:id="rId50"/>
    <p:sldId id="4722" r:id="rId51"/>
    <p:sldId id="278" r:id="rId52"/>
    <p:sldId id="287" r:id="rId53"/>
    <p:sldId id="4723" r:id="rId54"/>
    <p:sldId id="4724" r:id="rId55"/>
    <p:sldId id="4725" r:id="rId56"/>
    <p:sldId id="4726" r:id="rId57"/>
    <p:sldId id="4738" r:id="rId58"/>
    <p:sldId id="4728" r:id="rId59"/>
    <p:sldId id="4729" r:id="rId60"/>
    <p:sldId id="4731" r:id="rId61"/>
    <p:sldId id="4732" r:id="rId62"/>
    <p:sldId id="4733" r:id="rId63"/>
    <p:sldId id="4735" r:id="rId64"/>
    <p:sldId id="473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4542"/>
    <a:srgbClr val="81D6C3"/>
    <a:srgbClr val="393745"/>
    <a:srgbClr val="EFC902"/>
    <a:srgbClr val="F5F6F7"/>
    <a:srgbClr val="E8E8E6"/>
    <a:srgbClr val="0B2940"/>
    <a:srgbClr val="FFFFFF"/>
    <a:srgbClr val="244D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45652" autoAdjust="0"/>
  </p:normalViewPr>
  <p:slideViewPr>
    <p:cSldViewPr snapToGrid="0">
      <p:cViewPr varScale="1">
        <p:scale>
          <a:sx n="47" d="100"/>
          <a:sy n="47" d="100"/>
        </p:scale>
        <p:origin x="30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2/range%20bar%20chart%20total%20membership%20we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2/2022%20forecasting%20membershi.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2400" b="1">
                <a:solidFill>
                  <a:schemeClr val="tx1"/>
                </a:solidFill>
              </a:rPr>
              <a:t>WELS' NET GAINS/LOSSES BY DECADE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'net gain loss decade'!$D$2</c:f>
              <c:strCache>
                <c:ptCount val="1"/>
                <c:pt idx="0">
                  <c:v>Total Membership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'net gain loss decade'!$A$4:$A$7</c:f>
              <c:strCache>
                <c:ptCount val="4"/>
                <c:pt idx="0">
                  <c:v>1983 -1992</c:v>
                </c:pt>
                <c:pt idx="1">
                  <c:v>1993 - 2002</c:v>
                </c:pt>
                <c:pt idx="2">
                  <c:v>2003 - 2012</c:v>
                </c:pt>
                <c:pt idx="3">
                  <c:v>2013 - 2022</c:v>
                </c:pt>
              </c:strCache>
            </c:strRef>
          </c:cat>
          <c:val>
            <c:numRef>
              <c:f>'net gain loss decade'!$D$4:$D$7</c:f>
              <c:numCache>
                <c:formatCode>#,##0</c:formatCode>
                <c:ptCount val="4"/>
                <c:pt idx="0">
                  <c:v>8723</c:v>
                </c:pt>
                <c:pt idx="1">
                  <c:v>-16594</c:v>
                </c:pt>
                <c:pt idx="2">
                  <c:v>-22617</c:v>
                </c:pt>
                <c:pt idx="3">
                  <c:v>-49849</c:v>
                </c:pt>
              </c:numCache>
            </c:numRef>
          </c:val>
          <c:extLst>
            <c:ext xmlns:c16="http://schemas.microsoft.com/office/drawing/2014/chart" uri="{C3380CC4-5D6E-409C-BE32-E72D297353CC}">
              <c16:uniqueId val="{00000000-66A9-4CCA-A9CD-E40D72E432E1}"/>
            </c:ext>
          </c:extLst>
        </c:ser>
        <c:ser>
          <c:idx val="1"/>
          <c:order val="1"/>
          <c:tx>
            <c:strRef>
              <c:f>'net gain loss decade'!$G$2</c:f>
              <c:strCache>
                <c:ptCount val="1"/>
                <c:pt idx="0">
                  <c:v>Communicant Membership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'net gain loss decade'!$A$4:$A$7</c:f>
              <c:strCache>
                <c:ptCount val="4"/>
                <c:pt idx="0">
                  <c:v>1983 -1992</c:v>
                </c:pt>
                <c:pt idx="1">
                  <c:v>1993 - 2002</c:v>
                </c:pt>
                <c:pt idx="2">
                  <c:v>2003 - 2012</c:v>
                </c:pt>
                <c:pt idx="3">
                  <c:v>2013 - 2022</c:v>
                </c:pt>
              </c:strCache>
            </c:strRef>
          </c:cat>
          <c:val>
            <c:numRef>
              <c:f>'net gain loss decade'!$G$4:$G$7</c:f>
              <c:numCache>
                <c:formatCode>#,##0</c:formatCode>
                <c:ptCount val="4"/>
                <c:pt idx="0">
                  <c:v>4171</c:v>
                </c:pt>
                <c:pt idx="1">
                  <c:v>-1776</c:v>
                </c:pt>
                <c:pt idx="2">
                  <c:v>-14647</c:v>
                </c:pt>
                <c:pt idx="3">
                  <c:v>-35546</c:v>
                </c:pt>
              </c:numCache>
            </c:numRef>
          </c:val>
          <c:extLst>
            <c:ext xmlns:c16="http://schemas.microsoft.com/office/drawing/2014/chart" uri="{C3380CC4-5D6E-409C-BE32-E72D297353CC}">
              <c16:uniqueId val="{00000001-66A9-4CCA-A9CD-E40D72E432E1}"/>
            </c:ext>
          </c:extLst>
        </c:ser>
        <c:dLbls>
          <c:dLblPos val="outEnd"/>
          <c:showLegendKey val="0"/>
          <c:showVal val="1"/>
          <c:showCatName val="0"/>
          <c:showSerName val="0"/>
          <c:showPercent val="0"/>
          <c:showBubbleSize val="0"/>
        </c:dLbls>
        <c:gapWidth val="219"/>
        <c:overlap val="-27"/>
        <c:axId val="1220461615"/>
        <c:axId val="755116543"/>
      </c:barChart>
      <c:catAx>
        <c:axId val="1220461615"/>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5116543"/>
        <c:crosses val="autoZero"/>
        <c:auto val="1"/>
        <c:lblAlgn val="ctr"/>
        <c:lblOffset val="100"/>
        <c:noMultiLvlLbl val="0"/>
      </c:catAx>
      <c:valAx>
        <c:axId val="7551165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0461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sz="2400" b="1">
                <a:solidFill>
                  <a:schemeClr val="bg2"/>
                </a:solidFill>
                <a:latin typeface="+mn-lt"/>
              </a:rPr>
              <a:t>WELS' TOTAL MEMBERSHIP</a:t>
            </a:r>
            <a:r>
              <a:rPr lang="en-US" sz="2400" b="1" baseline="0">
                <a:solidFill>
                  <a:schemeClr val="bg2"/>
                </a:solidFill>
                <a:latin typeface="+mn-lt"/>
              </a:rPr>
              <a:t> </a:t>
            </a:r>
            <a:r>
              <a:rPr lang="en-US" sz="2400" b="1">
                <a:solidFill>
                  <a:schemeClr val="bg2"/>
                </a:solidFill>
                <a:latin typeface="+mn-lt"/>
              </a:rPr>
              <a:t>FORECASTS</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5.0012423496144424E-2"/>
          <c:y val="0.18510606095268281"/>
          <c:w val="0.93822503898182397"/>
          <c:h val="0.75102783926725514"/>
        </c:manualLayout>
      </c:layout>
      <c:lineChart>
        <c:grouping val="standard"/>
        <c:varyColors val="0"/>
        <c:ser>
          <c:idx val="0"/>
          <c:order val="0"/>
          <c:tx>
            <c:strRef>
              <c:f>'side by side'!$B$1</c:f>
              <c:strCache>
                <c:ptCount val="1"/>
                <c:pt idx="0">
                  <c:v>STATUS QUO - TOTAL MEMBERS</c:v>
                </c:pt>
              </c:strCache>
            </c:strRef>
          </c:tx>
          <c:spPr>
            <a:ln w="38100" cap="rnd">
              <a:solidFill>
                <a:schemeClr val="accent1"/>
              </a:solidFill>
              <a:round/>
            </a:ln>
            <a:effectLst/>
          </c:spPr>
          <c:marker>
            <c:symbol val="none"/>
          </c:marker>
          <c:cat>
            <c:numRef>
              <c:f>'side by side'!$A$2:$A$54</c:f>
              <c:numCache>
                <c:formatCode>General</c:formatCode>
                <c:ptCount val="5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pt idx="40">
                  <c:v>2051</c:v>
                </c:pt>
                <c:pt idx="41">
                  <c:v>2052</c:v>
                </c:pt>
                <c:pt idx="42">
                  <c:v>2053</c:v>
                </c:pt>
                <c:pt idx="43">
                  <c:v>2054</c:v>
                </c:pt>
                <c:pt idx="44">
                  <c:v>2055</c:v>
                </c:pt>
                <c:pt idx="45">
                  <c:v>2056</c:v>
                </c:pt>
                <c:pt idx="46">
                  <c:v>2057</c:v>
                </c:pt>
                <c:pt idx="47">
                  <c:v>2058</c:v>
                </c:pt>
                <c:pt idx="48">
                  <c:v>2059</c:v>
                </c:pt>
                <c:pt idx="49">
                  <c:v>2060</c:v>
                </c:pt>
                <c:pt idx="50">
                  <c:v>2061</c:v>
                </c:pt>
                <c:pt idx="51">
                  <c:v>2062</c:v>
                </c:pt>
                <c:pt idx="52">
                  <c:v>2063</c:v>
                </c:pt>
              </c:numCache>
            </c:numRef>
          </c:cat>
          <c:val>
            <c:numRef>
              <c:f>'side by side'!$B$2:$B$54</c:f>
              <c:numCache>
                <c:formatCode>#,##0</c:formatCode>
                <c:ptCount val="53"/>
                <c:pt idx="0">
                  <c:v>383506</c:v>
                </c:pt>
                <c:pt idx="1">
                  <c:v>380728</c:v>
                </c:pt>
                <c:pt idx="2">
                  <c:v>376177</c:v>
                </c:pt>
                <c:pt idx="3">
                  <c:v>373022</c:v>
                </c:pt>
                <c:pt idx="4">
                  <c:v>369221</c:v>
                </c:pt>
                <c:pt idx="5">
                  <c:v>363997</c:v>
                </c:pt>
                <c:pt idx="6">
                  <c:v>359426</c:v>
                </c:pt>
                <c:pt idx="7">
                  <c:v>353753</c:v>
                </c:pt>
                <c:pt idx="8">
                  <c:v>349014</c:v>
                </c:pt>
                <c:pt idx="9">
                  <c:v>344244</c:v>
                </c:pt>
                <c:pt idx="10">
                  <c:v>340511</c:v>
                </c:pt>
                <c:pt idx="11">
                  <c:v>330879</c:v>
                </c:pt>
                <c:pt idx="12">
                  <c:v>318455.32612110081</c:v>
                </c:pt>
                <c:pt idx="13">
                  <c:v>306695.44766212988</c:v>
                </c:pt>
                <c:pt idx="14">
                  <c:v>295594.82062059012</c:v>
                </c:pt>
                <c:pt idx="15">
                  <c:v>286918.90678893321</c:v>
                </c:pt>
                <c:pt idx="16">
                  <c:v>279166.59903405159</c:v>
                </c:pt>
                <c:pt idx="17">
                  <c:v>271537.02531613136</c:v>
                </c:pt>
                <c:pt idx="18">
                  <c:v>264028.36707837053</c:v>
                </c:pt>
                <c:pt idx="19">
                  <c:v>256597.50380940977</c:v>
                </c:pt>
                <c:pt idx="20">
                  <c:v>249244.39289776288</c:v>
                </c:pt>
                <c:pt idx="21">
                  <c:v>241968.95548311164</c:v>
                </c:pt>
                <c:pt idx="22">
                  <c:v>234771.07797414341</c:v>
                </c:pt>
                <c:pt idx="23">
                  <c:v>227650.61351954186</c:v>
                </c:pt>
                <c:pt idx="24">
                  <c:v>220607.38343342542</c:v>
                </c:pt>
                <c:pt idx="25">
                  <c:v>213641.17857649364</c:v>
                </c:pt>
                <c:pt idx="26">
                  <c:v>206751.76069410765</c:v>
                </c:pt>
                <c:pt idx="27">
                  <c:v>199938.86371249831</c:v>
                </c:pt>
                <c:pt idx="28">
                  <c:v>193202.19499426347</c:v>
                </c:pt>
                <c:pt idx="29">
                  <c:v>186541.43655428468</c:v>
                </c:pt>
                <c:pt idx="30">
                  <c:v>179956.24623716364</c:v>
                </c:pt>
                <c:pt idx="31">
                  <c:v>173446.25885724887</c:v>
                </c:pt>
                <c:pt idx="32">
                  <c:v>167011.08730229485</c:v>
                </c:pt>
                <c:pt idx="33">
                  <c:v>160650.32360176771</c:v>
                </c:pt>
                <c:pt idx="34">
                  <c:v>154403.38016673041</c:v>
                </c:pt>
                <c:pt idx="35">
                  <c:v>148269.04191545027</c:v>
                </c:pt>
                <c:pt idx="36">
                  <c:v>142246.08761798241</c:v>
                </c:pt>
                <c:pt idx="37">
                  <c:v>136333.29071245229</c:v>
                </c:pt>
                <c:pt idx="38">
                  <c:v>130529.42009099304</c:v>
                </c:pt>
                <c:pt idx="39">
                  <c:v>124833.24085621817</c:v>
                </c:pt>
                <c:pt idx="40">
                  <c:v>119243.51504908684</c:v>
                </c:pt>
                <c:pt idx="41">
                  <c:v>113759.00234899603</c:v>
                </c:pt>
                <c:pt idx="42">
                  <c:v>108378.46074691153</c:v>
                </c:pt>
                <c:pt idx="43">
                  <c:v>103100.64719232844</c:v>
                </c:pt>
                <c:pt idx="44">
                  <c:v>97924.318214830157</c:v>
                </c:pt>
                <c:pt idx="45">
                  <c:v>92848.230520995014</c:v>
                </c:pt>
                <c:pt idx="46">
                  <c:v>87871.141567379105</c:v>
                </c:pt>
                <c:pt idx="47">
                  <c:v>82991.810110284874</c:v>
                </c:pt>
                <c:pt idx="48">
                  <c:v>78208.99673300577</c:v>
                </c:pt>
                <c:pt idx="49">
                  <c:v>73521.464351219023</c:v>
                </c:pt>
                <c:pt idx="50">
                  <c:v>68927.97869718053</c:v>
                </c:pt>
                <c:pt idx="51">
                  <c:v>64427.308783358341</c:v>
                </c:pt>
                <c:pt idx="52">
                  <c:v>60018.227346124273</c:v>
                </c:pt>
              </c:numCache>
            </c:numRef>
          </c:val>
          <c:smooth val="0"/>
          <c:extLst>
            <c:ext xmlns:c16="http://schemas.microsoft.com/office/drawing/2014/chart" uri="{C3380CC4-5D6E-409C-BE32-E72D297353CC}">
              <c16:uniqueId val="{00000000-BC9B-418B-900B-093691FA9FF6}"/>
            </c:ext>
          </c:extLst>
        </c:ser>
        <c:ser>
          <c:idx val="1"/>
          <c:order val="1"/>
          <c:tx>
            <c:strRef>
              <c:f>'side by side'!$C$1</c:f>
              <c:strCache>
                <c:ptCount val="1"/>
                <c:pt idx="0">
                  <c:v>STATUS QUO - COMMUNICANT MEMBERS</c:v>
                </c:pt>
              </c:strCache>
            </c:strRef>
          </c:tx>
          <c:spPr>
            <a:ln w="38100" cap="rnd">
              <a:solidFill>
                <a:schemeClr val="accent2"/>
              </a:solidFill>
              <a:round/>
            </a:ln>
            <a:effectLst/>
          </c:spPr>
          <c:marker>
            <c:symbol val="none"/>
          </c:marker>
          <c:cat>
            <c:numRef>
              <c:f>'side by side'!$A$2:$A$54</c:f>
              <c:numCache>
                <c:formatCode>General</c:formatCode>
                <c:ptCount val="5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pt idx="40">
                  <c:v>2051</c:v>
                </c:pt>
                <c:pt idx="41">
                  <c:v>2052</c:v>
                </c:pt>
                <c:pt idx="42">
                  <c:v>2053</c:v>
                </c:pt>
                <c:pt idx="43">
                  <c:v>2054</c:v>
                </c:pt>
                <c:pt idx="44">
                  <c:v>2055</c:v>
                </c:pt>
                <c:pt idx="45">
                  <c:v>2056</c:v>
                </c:pt>
                <c:pt idx="46">
                  <c:v>2057</c:v>
                </c:pt>
                <c:pt idx="47">
                  <c:v>2058</c:v>
                </c:pt>
                <c:pt idx="48">
                  <c:v>2059</c:v>
                </c:pt>
                <c:pt idx="49">
                  <c:v>2060</c:v>
                </c:pt>
                <c:pt idx="50">
                  <c:v>2061</c:v>
                </c:pt>
                <c:pt idx="51">
                  <c:v>2062</c:v>
                </c:pt>
                <c:pt idx="52">
                  <c:v>2063</c:v>
                </c:pt>
              </c:numCache>
            </c:numRef>
          </c:cat>
          <c:val>
            <c:numRef>
              <c:f>'side by side'!$C$2:$C$54</c:f>
              <c:numCache>
                <c:formatCode>#,##0</c:formatCode>
                <c:ptCount val="53"/>
                <c:pt idx="0">
                  <c:v>303130</c:v>
                </c:pt>
                <c:pt idx="1">
                  <c:v>300665</c:v>
                </c:pt>
                <c:pt idx="2">
                  <c:v>298899</c:v>
                </c:pt>
                <c:pt idx="3">
                  <c:v>296080</c:v>
                </c:pt>
                <c:pt idx="4">
                  <c:v>293228</c:v>
                </c:pt>
                <c:pt idx="5">
                  <c:v>289863</c:v>
                </c:pt>
                <c:pt idx="6">
                  <c:v>286213</c:v>
                </c:pt>
                <c:pt idx="7">
                  <c:v>281880</c:v>
                </c:pt>
                <c:pt idx="8">
                  <c:v>278901</c:v>
                </c:pt>
                <c:pt idx="9">
                  <c:v>275259</c:v>
                </c:pt>
                <c:pt idx="10">
                  <c:v>272555</c:v>
                </c:pt>
                <c:pt idx="11">
                  <c:v>265119</c:v>
                </c:pt>
                <c:pt idx="12">
                  <c:v>255642.13164231504</c:v>
                </c:pt>
                <c:pt idx="13">
                  <c:v>246661.85414552511</c:v>
                </c:pt>
                <c:pt idx="14">
                  <c:v>238177.49322877778</c:v>
                </c:pt>
                <c:pt idx="15">
                  <c:v>231617.19630055598</c:v>
                </c:pt>
                <c:pt idx="16">
                  <c:v>225777.84418993685</c:v>
                </c:pt>
                <c:pt idx="17">
                  <c:v>220014.68122601794</c:v>
                </c:pt>
                <c:pt idx="18">
                  <c:v>214326.78348638321</c:v>
                </c:pt>
                <c:pt idx="19">
                  <c:v>208679.62704796111</c:v>
                </c:pt>
                <c:pt idx="20">
                  <c:v>203073.52727011935</c:v>
                </c:pt>
                <c:pt idx="21">
                  <c:v>197508.76966820646</c:v>
                </c:pt>
                <c:pt idx="22">
                  <c:v>191985.61088290732</c:v>
                </c:pt>
                <c:pt idx="23">
                  <c:v>186504.27962487965</c:v>
                </c:pt>
                <c:pt idx="24">
                  <c:v>181064.97759524206</c:v>
                </c:pt>
                <c:pt idx="25">
                  <c:v>175667.88038247157</c:v>
                </c:pt>
                <c:pt idx="26">
                  <c:v>170313.13833625571</c:v>
                </c:pt>
                <c:pt idx="27">
                  <c:v>165000.87741883181</c:v>
                </c:pt>
                <c:pt idx="28">
                  <c:v>159731.20003433432</c:v>
                </c:pt>
                <c:pt idx="29">
                  <c:v>154504.18583665861</c:v>
                </c:pt>
                <c:pt idx="30">
                  <c:v>149319.89251633879</c:v>
                </c:pt>
                <c:pt idx="31">
                  <c:v>144178.35656692547</c:v>
                </c:pt>
                <c:pt idx="32">
                  <c:v>139079.59403133826</c:v>
                </c:pt>
                <c:pt idx="33">
                  <c:v>134023.6012286575</c:v>
                </c:pt>
                <c:pt idx="34">
                  <c:v>129043.65217897421</c:v>
                </c:pt>
                <c:pt idx="35">
                  <c:v>124139.24173821887</c:v>
                </c:pt>
                <c:pt idx="36">
                  <c:v>119309.85231497756</c:v>
                </c:pt>
                <c:pt idx="37">
                  <c:v>114554.95451026736</c:v>
                </c:pt>
                <c:pt idx="38">
                  <c:v>109874.00773911482</c:v>
                </c:pt>
                <c:pt idx="39">
                  <c:v>105266.46083436167</c:v>
                </c:pt>
                <c:pt idx="40">
                  <c:v>100731.75263311244</c:v>
                </c:pt>
                <c:pt idx="41">
                  <c:v>96269.312546229659</c:v>
                </c:pt>
                <c:pt idx="42">
                  <c:v>91878.561111273535</c:v>
                </c:pt>
                <c:pt idx="43">
                  <c:v>87558.910529274115</c:v>
                </c:pt>
                <c:pt idx="44">
                  <c:v>83309.765185715733</c:v>
                </c:pt>
                <c:pt idx="45">
                  <c:v>79130.522156105391</c:v>
                </c:pt>
                <c:pt idx="46">
                  <c:v>75020.571696487998</c:v>
                </c:pt>
                <c:pt idx="47">
                  <c:v>70979.297719264549</c:v>
                </c:pt>
                <c:pt idx="48">
                  <c:v>67006.078254660548</c:v>
                </c:pt>
                <c:pt idx="49">
                  <c:v>63100.285898185153</c:v>
                </c:pt>
                <c:pt idx="50">
                  <c:v>59261.28824441383</c:v>
                </c:pt>
                <c:pt idx="51">
                  <c:v>55488.448307420127</c:v>
                </c:pt>
                <c:pt idx="52">
                  <c:v>51781.124928175137</c:v>
                </c:pt>
              </c:numCache>
            </c:numRef>
          </c:val>
          <c:smooth val="0"/>
          <c:extLst>
            <c:ext xmlns:c16="http://schemas.microsoft.com/office/drawing/2014/chart" uri="{C3380CC4-5D6E-409C-BE32-E72D297353CC}">
              <c16:uniqueId val="{00000001-BC9B-418B-900B-093691FA9FF6}"/>
            </c:ext>
          </c:extLst>
        </c:ser>
        <c:ser>
          <c:idx val="2"/>
          <c:order val="2"/>
          <c:tx>
            <c:strRef>
              <c:f>'side by side'!$D$1</c:f>
              <c:strCache>
                <c:ptCount val="1"/>
                <c:pt idx="0">
                  <c:v>MODEL A - TOTAL MEMBERS</c:v>
                </c:pt>
              </c:strCache>
            </c:strRef>
          </c:tx>
          <c:spPr>
            <a:ln w="38100" cap="rnd">
              <a:solidFill>
                <a:schemeClr val="accent3"/>
              </a:solidFill>
              <a:round/>
            </a:ln>
            <a:effectLst/>
          </c:spPr>
          <c:marker>
            <c:symbol val="none"/>
          </c:marker>
          <c:cat>
            <c:numRef>
              <c:f>'side by side'!$A$2:$A$54</c:f>
              <c:numCache>
                <c:formatCode>General</c:formatCode>
                <c:ptCount val="5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pt idx="40">
                  <c:v>2051</c:v>
                </c:pt>
                <c:pt idx="41">
                  <c:v>2052</c:v>
                </c:pt>
                <c:pt idx="42">
                  <c:v>2053</c:v>
                </c:pt>
                <c:pt idx="43">
                  <c:v>2054</c:v>
                </c:pt>
                <c:pt idx="44">
                  <c:v>2055</c:v>
                </c:pt>
                <c:pt idx="45">
                  <c:v>2056</c:v>
                </c:pt>
                <c:pt idx="46">
                  <c:v>2057</c:v>
                </c:pt>
                <c:pt idx="47">
                  <c:v>2058</c:v>
                </c:pt>
                <c:pt idx="48">
                  <c:v>2059</c:v>
                </c:pt>
                <c:pt idx="49">
                  <c:v>2060</c:v>
                </c:pt>
                <c:pt idx="50">
                  <c:v>2061</c:v>
                </c:pt>
                <c:pt idx="51">
                  <c:v>2062</c:v>
                </c:pt>
                <c:pt idx="52">
                  <c:v>2063</c:v>
                </c:pt>
              </c:numCache>
            </c:numRef>
          </c:cat>
          <c:val>
            <c:numRef>
              <c:f>'side by side'!$D$2:$D$54</c:f>
              <c:numCache>
                <c:formatCode>#,##0</c:formatCode>
                <c:ptCount val="53"/>
                <c:pt idx="0">
                  <c:v>383506</c:v>
                </c:pt>
                <c:pt idx="1">
                  <c:v>380728</c:v>
                </c:pt>
                <c:pt idx="2">
                  <c:v>376177</c:v>
                </c:pt>
                <c:pt idx="3">
                  <c:v>373022</c:v>
                </c:pt>
                <c:pt idx="4">
                  <c:v>369221</c:v>
                </c:pt>
                <c:pt idx="5">
                  <c:v>363997</c:v>
                </c:pt>
                <c:pt idx="6">
                  <c:v>359426</c:v>
                </c:pt>
                <c:pt idx="7">
                  <c:v>353753</c:v>
                </c:pt>
                <c:pt idx="8">
                  <c:v>349014</c:v>
                </c:pt>
                <c:pt idx="9">
                  <c:v>344244</c:v>
                </c:pt>
                <c:pt idx="10">
                  <c:v>340511</c:v>
                </c:pt>
                <c:pt idx="11">
                  <c:v>330879</c:v>
                </c:pt>
                <c:pt idx="12">
                  <c:v>318841.35675149556</c:v>
                </c:pt>
                <c:pt idx="13">
                  <c:v>307858.09791412059</c:v>
                </c:pt>
                <c:pt idx="14">
                  <c:v>297315.29992518621</c:v>
                </c:pt>
                <c:pt idx="15">
                  <c:v>287319.99910367373</c:v>
                </c:pt>
                <c:pt idx="16">
                  <c:v>277759.63057060458</c:v>
                </c:pt>
                <c:pt idx="17">
                  <c:v>272482.36594671337</c:v>
                </c:pt>
                <c:pt idx="18">
                  <c:v>263813.51112387632</c:v>
                </c:pt>
                <c:pt idx="19">
                  <c:v>256490.2137154715</c:v>
                </c:pt>
                <c:pt idx="20">
                  <c:v>250396.11178327395</c:v>
                </c:pt>
                <c:pt idx="21">
                  <c:v>244395.59214073475</c:v>
                </c:pt>
                <c:pt idx="22">
                  <c:v>237591.83732679629</c:v>
                </c:pt>
                <c:pt idx="23">
                  <c:v>233447.21996397784</c:v>
                </c:pt>
                <c:pt idx="24">
                  <c:v>229807.81157288651</c:v>
                </c:pt>
                <c:pt idx="25">
                  <c:v>226651.81484318594</c:v>
                </c:pt>
                <c:pt idx="26">
                  <c:v>223959.92959956362</c:v>
                </c:pt>
                <c:pt idx="27">
                  <c:v>221715.18071298103</c:v>
                </c:pt>
                <c:pt idx="28">
                  <c:v>219742.13562088626</c:v>
                </c:pt>
                <c:pt idx="29">
                  <c:v>218034.24206970091</c:v>
                </c:pt>
                <c:pt idx="30">
                  <c:v>216585.3684591832</c:v>
                </c:pt>
                <c:pt idx="31">
                  <c:v>215386.32017672644</c:v>
                </c:pt>
                <c:pt idx="32">
                  <c:v>214488.97659318012</c:v>
                </c:pt>
                <c:pt idx="33">
                  <c:v>213891.97976797121</c:v>
                </c:pt>
                <c:pt idx="34">
                  <c:v>213594.32620408849</c:v>
                </c:pt>
                <c:pt idx="35">
                  <c:v>213495.60790045725</c:v>
                </c:pt>
                <c:pt idx="36">
                  <c:v>213595.21304385253</c:v>
                </c:pt>
                <c:pt idx="37">
                  <c:v>213892.75885427112</c:v>
                </c:pt>
                <c:pt idx="38">
                  <c:v>214388.0895692957</c:v>
                </c:pt>
                <c:pt idx="39">
                  <c:v>215036.95178898523</c:v>
                </c:pt>
                <c:pt idx="40">
                  <c:v>215839.43681920957</c:v>
                </c:pt>
                <c:pt idx="41">
                  <c:v>216795.80853539315</c:v>
                </c:pt>
                <c:pt idx="42">
                  <c:v>217906.50294294723</c:v>
                </c:pt>
                <c:pt idx="43">
                  <c:v>219172.12806111964</c:v>
                </c:pt>
                <c:pt idx="44">
                  <c:v>220593.46412800366</c:v>
                </c:pt>
                <c:pt idx="45">
                  <c:v>222171.46412529814</c:v>
                </c:pt>
                <c:pt idx="46">
                  <c:v>223907.25462225158</c:v>
                </c:pt>
                <c:pt idx="47">
                  <c:v>225802.13693905485</c:v>
                </c:pt>
                <c:pt idx="48">
                  <c:v>227857.58863077543</c:v>
                </c:pt>
                <c:pt idx="49">
                  <c:v>230075.26529375106</c:v>
                </c:pt>
                <c:pt idx="50">
                  <c:v>232457.0026971873</c:v>
                </c:pt>
                <c:pt idx="51">
                  <c:v>235004.8192435331</c:v>
                </c:pt>
                <c:pt idx="52">
                  <c:v>237720.91876204399</c:v>
                </c:pt>
              </c:numCache>
            </c:numRef>
          </c:val>
          <c:smooth val="0"/>
          <c:extLst>
            <c:ext xmlns:c16="http://schemas.microsoft.com/office/drawing/2014/chart" uri="{C3380CC4-5D6E-409C-BE32-E72D297353CC}">
              <c16:uniqueId val="{00000002-BC9B-418B-900B-093691FA9FF6}"/>
            </c:ext>
          </c:extLst>
        </c:ser>
        <c:ser>
          <c:idx val="3"/>
          <c:order val="3"/>
          <c:tx>
            <c:strRef>
              <c:f>'side by side'!$E$1</c:f>
              <c:strCache>
                <c:ptCount val="1"/>
                <c:pt idx="0">
                  <c:v>MODEL A - COMMUNICANT MEMBERS</c:v>
                </c:pt>
              </c:strCache>
            </c:strRef>
          </c:tx>
          <c:spPr>
            <a:ln w="38100" cap="rnd">
              <a:solidFill>
                <a:schemeClr val="accent4"/>
              </a:solidFill>
              <a:round/>
            </a:ln>
            <a:effectLst/>
          </c:spPr>
          <c:marker>
            <c:symbol val="none"/>
          </c:marker>
          <c:cat>
            <c:numRef>
              <c:f>'side by side'!$A$2:$A$54</c:f>
              <c:numCache>
                <c:formatCode>General</c:formatCode>
                <c:ptCount val="5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pt idx="40">
                  <c:v>2051</c:v>
                </c:pt>
                <c:pt idx="41">
                  <c:v>2052</c:v>
                </c:pt>
                <c:pt idx="42">
                  <c:v>2053</c:v>
                </c:pt>
                <c:pt idx="43">
                  <c:v>2054</c:v>
                </c:pt>
                <c:pt idx="44">
                  <c:v>2055</c:v>
                </c:pt>
                <c:pt idx="45">
                  <c:v>2056</c:v>
                </c:pt>
                <c:pt idx="46">
                  <c:v>2057</c:v>
                </c:pt>
                <c:pt idx="47">
                  <c:v>2058</c:v>
                </c:pt>
                <c:pt idx="48">
                  <c:v>2059</c:v>
                </c:pt>
                <c:pt idx="49">
                  <c:v>2060</c:v>
                </c:pt>
                <c:pt idx="50">
                  <c:v>2061</c:v>
                </c:pt>
                <c:pt idx="51">
                  <c:v>2062</c:v>
                </c:pt>
                <c:pt idx="52">
                  <c:v>2063</c:v>
                </c:pt>
              </c:numCache>
            </c:numRef>
          </c:cat>
          <c:val>
            <c:numRef>
              <c:f>'side by side'!$E$2:$E$54</c:f>
              <c:numCache>
                <c:formatCode>#,##0</c:formatCode>
                <c:ptCount val="53"/>
                <c:pt idx="0">
                  <c:v>303130</c:v>
                </c:pt>
                <c:pt idx="1">
                  <c:v>300665</c:v>
                </c:pt>
                <c:pt idx="2">
                  <c:v>298899</c:v>
                </c:pt>
                <c:pt idx="3">
                  <c:v>296080</c:v>
                </c:pt>
                <c:pt idx="4">
                  <c:v>293228</c:v>
                </c:pt>
                <c:pt idx="5">
                  <c:v>289863</c:v>
                </c:pt>
                <c:pt idx="6">
                  <c:v>286213</c:v>
                </c:pt>
                <c:pt idx="7">
                  <c:v>281880</c:v>
                </c:pt>
                <c:pt idx="8">
                  <c:v>278901</c:v>
                </c:pt>
                <c:pt idx="9">
                  <c:v>275259</c:v>
                </c:pt>
                <c:pt idx="10">
                  <c:v>272555</c:v>
                </c:pt>
                <c:pt idx="11">
                  <c:v>265119</c:v>
                </c:pt>
                <c:pt idx="12">
                  <c:v>255391.92675794795</c:v>
                </c:pt>
                <c:pt idx="13">
                  <c:v>246594.33642921061</c:v>
                </c:pt>
                <c:pt idx="14">
                  <c:v>238149.55524007417</c:v>
                </c:pt>
                <c:pt idx="15">
                  <c:v>229281.35928473165</c:v>
                </c:pt>
                <c:pt idx="16">
                  <c:v>220818.90630363065</c:v>
                </c:pt>
                <c:pt idx="17">
                  <c:v>215806.033829797</c:v>
                </c:pt>
                <c:pt idx="18">
                  <c:v>208148.86027673841</c:v>
                </c:pt>
                <c:pt idx="19">
                  <c:v>201601.30798036061</c:v>
                </c:pt>
                <c:pt idx="20">
                  <c:v>196060.15552630351</c:v>
                </c:pt>
                <c:pt idx="21">
                  <c:v>190628.56186977311</c:v>
                </c:pt>
                <c:pt idx="22">
                  <c:v>184608.85760292073</c:v>
                </c:pt>
                <c:pt idx="23">
                  <c:v>180688.14825211884</c:v>
                </c:pt>
                <c:pt idx="24">
                  <c:v>177181.82272269551</c:v>
                </c:pt>
                <c:pt idx="25">
                  <c:v>174068.59379956682</c:v>
                </c:pt>
                <c:pt idx="26">
                  <c:v>171329.34614366616</c:v>
                </c:pt>
                <c:pt idx="27">
                  <c:v>168946.96770329154</c:v>
                </c:pt>
                <c:pt idx="28">
                  <c:v>166784.28093625268</c:v>
                </c:pt>
                <c:pt idx="29">
                  <c:v>164833.88700469388</c:v>
                </c:pt>
                <c:pt idx="30">
                  <c:v>163630.24587091291</c:v>
                </c:pt>
                <c:pt idx="31">
                  <c:v>162616.67173342849</c:v>
                </c:pt>
                <c:pt idx="32">
                  <c:v>161831.93283955444</c:v>
                </c:pt>
                <c:pt idx="33">
                  <c:v>161274.55274505034</c:v>
                </c:pt>
                <c:pt idx="34">
                  <c:v>160943.32479478072</c:v>
                </c:pt>
                <c:pt idx="35">
                  <c:v>160762.19274904439</c:v>
                </c:pt>
                <c:pt idx="36">
                  <c:v>160730.39781549911</c:v>
                </c:pt>
                <c:pt idx="37">
                  <c:v>160847.35465841196</c:v>
                </c:pt>
                <c:pt idx="38">
                  <c:v>161112.64931132583</c:v>
                </c:pt>
                <c:pt idx="39">
                  <c:v>161492.75079352802</c:v>
                </c:pt>
                <c:pt idx="40">
                  <c:v>161987.49733281691</c:v>
                </c:pt>
                <c:pt idx="41">
                  <c:v>162596.856401545</c:v>
                </c:pt>
                <c:pt idx="42">
                  <c:v>163320.9239557391</c:v>
                </c:pt>
                <c:pt idx="43">
                  <c:v>164159.92391777877</c:v>
                </c:pt>
                <c:pt idx="44">
                  <c:v>165114.20789981092</c:v>
                </c:pt>
                <c:pt idx="45">
                  <c:v>166184.25516572321</c:v>
                </c:pt>
                <c:pt idx="46">
                  <c:v>167370.67283013326</c:v>
                </c:pt>
                <c:pt idx="47">
                  <c:v>168674.1962934742</c:v>
                </c:pt>
                <c:pt idx="48">
                  <c:v>170095.68991287411</c:v>
                </c:pt>
                <c:pt idx="49">
                  <c:v>171636.14790913856</c:v>
                </c:pt>
                <c:pt idx="50">
                  <c:v>173296.6955107534</c:v>
                </c:pt>
                <c:pt idx="51">
                  <c:v>175078.59033643245</c:v>
                </c:pt>
                <c:pt idx="52">
                  <c:v>176983.22401834207</c:v>
                </c:pt>
              </c:numCache>
            </c:numRef>
          </c:val>
          <c:smooth val="0"/>
          <c:extLst>
            <c:ext xmlns:c16="http://schemas.microsoft.com/office/drawing/2014/chart" uri="{C3380CC4-5D6E-409C-BE32-E72D297353CC}">
              <c16:uniqueId val="{00000003-BC9B-418B-900B-093691FA9FF6}"/>
            </c:ext>
          </c:extLst>
        </c:ser>
        <c:ser>
          <c:idx val="4"/>
          <c:order val="4"/>
          <c:tx>
            <c:strRef>
              <c:f>'side by side'!$F$1</c:f>
              <c:strCache>
                <c:ptCount val="1"/>
                <c:pt idx="0">
                  <c:v>MODEL B - TOTAL MEMBERS</c:v>
                </c:pt>
              </c:strCache>
            </c:strRef>
          </c:tx>
          <c:spPr>
            <a:ln w="38100" cap="rnd">
              <a:solidFill>
                <a:schemeClr val="accent5"/>
              </a:solidFill>
              <a:round/>
            </a:ln>
            <a:effectLst/>
          </c:spPr>
          <c:marker>
            <c:symbol val="none"/>
          </c:marker>
          <c:cat>
            <c:numRef>
              <c:f>'side by side'!$A$2:$A$54</c:f>
              <c:numCache>
                <c:formatCode>General</c:formatCode>
                <c:ptCount val="5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pt idx="40">
                  <c:v>2051</c:v>
                </c:pt>
                <c:pt idx="41">
                  <c:v>2052</c:v>
                </c:pt>
                <c:pt idx="42">
                  <c:v>2053</c:v>
                </c:pt>
                <c:pt idx="43">
                  <c:v>2054</c:v>
                </c:pt>
                <c:pt idx="44">
                  <c:v>2055</c:v>
                </c:pt>
                <c:pt idx="45">
                  <c:v>2056</c:v>
                </c:pt>
                <c:pt idx="46">
                  <c:v>2057</c:v>
                </c:pt>
                <c:pt idx="47">
                  <c:v>2058</c:v>
                </c:pt>
                <c:pt idx="48">
                  <c:v>2059</c:v>
                </c:pt>
                <c:pt idx="49">
                  <c:v>2060</c:v>
                </c:pt>
                <c:pt idx="50">
                  <c:v>2061</c:v>
                </c:pt>
                <c:pt idx="51">
                  <c:v>2062</c:v>
                </c:pt>
                <c:pt idx="52">
                  <c:v>2063</c:v>
                </c:pt>
              </c:numCache>
            </c:numRef>
          </c:cat>
          <c:val>
            <c:numRef>
              <c:f>'side by side'!$F$2:$F$54</c:f>
              <c:numCache>
                <c:formatCode>#,##0</c:formatCode>
                <c:ptCount val="53"/>
                <c:pt idx="0">
                  <c:v>383506</c:v>
                </c:pt>
                <c:pt idx="1">
                  <c:v>380728</c:v>
                </c:pt>
                <c:pt idx="2">
                  <c:v>376177</c:v>
                </c:pt>
                <c:pt idx="3">
                  <c:v>373022</c:v>
                </c:pt>
                <c:pt idx="4">
                  <c:v>369221</c:v>
                </c:pt>
                <c:pt idx="5">
                  <c:v>363997</c:v>
                </c:pt>
                <c:pt idx="6">
                  <c:v>359426</c:v>
                </c:pt>
                <c:pt idx="7">
                  <c:v>353753</c:v>
                </c:pt>
                <c:pt idx="8">
                  <c:v>349014</c:v>
                </c:pt>
                <c:pt idx="9">
                  <c:v>344244</c:v>
                </c:pt>
                <c:pt idx="10">
                  <c:v>340511</c:v>
                </c:pt>
                <c:pt idx="11">
                  <c:v>330879</c:v>
                </c:pt>
                <c:pt idx="12">
                  <c:v>318841.35675149556</c:v>
                </c:pt>
                <c:pt idx="13">
                  <c:v>307858.09791412059</c:v>
                </c:pt>
                <c:pt idx="14">
                  <c:v>297905.29992518621</c:v>
                </c:pt>
                <c:pt idx="15">
                  <c:v>288962.07434305403</c:v>
                </c:pt>
                <c:pt idx="16">
                  <c:v>280894.61504461046</c:v>
                </c:pt>
                <c:pt idx="17">
                  <c:v>273398.34039476962</c:v>
                </c:pt>
                <c:pt idx="18">
                  <c:v>266448.76036259072</c:v>
                </c:pt>
                <c:pt idx="19">
                  <c:v>260022.9104354913</c:v>
                </c:pt>
                <c:pt idx="20">
                  <c:v>254364.94941318675</c:v>
                </c:pt>
                <c:pt idx="21">
                  <c:v>248914.40238896233</c:v>
                </c:pt>
                <c:pt idx="22">
                  <c:v>242150.6426102687</c:v>
                </c:pt>
                <c:pt idx="23">
                  <c:v>238129.57723825608</c:v>
                </c:pt>
                <c:pt idx="24">
                  <c:v>234726.39459231027</c:v>
                </c:pt>
                <c:pt idx="25">
                  <c:v>232141.67449725737</c:v>
                </c:pt>
                <c:pt idx="26">
                  <c:v>230331.46976598073</c:v>
                </c:pt>
                <c:pt idx="27">
                  <c:v>229259.06738542314</c:v>
                </c:pt>
                <c:pt idx="28">
                  <c:v>228667.22462602094</c:v>
                </c:pt>
                <c:pt idx="29">
                  <c:v>229215.43331371763</c:v>
                </c:pt>
                <c:pt idx="30">
                  <c:v>230199.19986658511</c:v>
                </c:pt>
                <c:pt idx="31">
                  <c:v>231599.4695428597</c:v>
                </c:pt>
                <c:pt idx="32">
                  <c:v>233697.01613668544</c:v>
                </c:pt>
                <c:pt idx="33">
                  <c:v>236493.00177010801</c:v>
                </c:pt>
                <c:pt idx="34">
                  <c:v>239645.7582643998</c:v>
                </c:pt>
                <c:pt idx="35">
                  <c:v>243393.34618789807</c:v>
                </c:pt>
                <c:pt idx="36">
                  <c:v>247388.32843928668</c:v>
                </c:pt>
                <c:pt idx="37">
                  <c:v>251875.28948903942</c:v>
                </c:pt>
                <c:pt idx="38">
                  <c:v>256864.48914430937</c:v>
                </c:pt>
                <c:pt idx="39">
                  <c:v>262368.15887331363</c:v>
                </c:pt>
                <c:pt idx="40">
                  <c:v>268400.55275244318</c:v>
                </c:pt>
                <c:pt idx="41">
                  <c:v>274978.01163179899</c:v>
                </c:pt>
                <c:pt idx="42">
                  <c:v>282119.04091887816</c:v>
                </c:pt>
                <c:pt idx="43">
                  <c:v>289569.51981709909</c:v>
                </c:pt>
                <c:pt idx="44">
                  <c:v>297336.84594497154</c:v>
                </c:pt>
                <c:pt idx="45">
                  <c:v>305718.11048201489</c:v>
                </c:pt>
                <c:pt idx="46">
                  <c:v>314738.69599589176</c:v>
                </c:pt>
                <c:pt idx="47">
                  <c:v>324426.61708832812</c:v>
                </c:pt>
                <c:pt idx="48">
                  <c:v>335127.72463719075</c:v>
                </c:pt>
                <c:pt idx="49">
                  <c:v>347224.66539098864</c:v>
                </c:pt>
                <c:pt idx="50">
                  <c:v>360136.98225500656</c:v>
                </c:pt>
                <c:pt idx="51">
                  <c:v>373910.49752371258</c:v>
                </c:pt>
                <c:pt idx="52">
                  <c:v>388595.02551429119</c:v>
                </c:pt>
              </c:numCache>
            </c:numRef>
          </c:val>
          <c:smooth val="0"/>
          <c:extLst>
            <c:ext xmlns:c16="http://schemas.microsoft.com/office/drawing/2014/chart" uri="{C3380CC4-5D6E-409C-BE32-E72D297353CC}">
              <c16:uniqueId val="{00000004-BC9B-418B-900B-093691FA9FF6}"/>
            </c:ext>
          </c:extLst>
        </c:ser>
        <c:ser>
          <c:idx val="5"/>
          <c:order val="5"/>
          <c:tx>
            <c:strRef>
              <c:f>'side by side'!$G$1</c:f>
              <c:strCache>
                <c:ptCount val="1"/>
                <c:pt idx="0">
                  <c:v>MODEL B - COMMUNICANT MEMBERS</c:v>
                </c:pt>
              </c:strCache>
            </c:strRef>
          </c:tx>
          <c:spPr>
            <a:ln w="38100" cap="rnd">
              <a:solidFill>
                <a:schemeClr val="accent6"/>
              </a:solidFill>
              <a:round/>
            </a:ln>
            <a:effectLst/>
          </c:spPr>
          <c:marker>
            <c:symbol val="none"/>
          </c:marker>
          <c:cat>
            <c:numRef>
              <c:f>'side by side'!$A$2:$A$54</c:f>
              <c:numCache>
                <c:formatCode>General</c:formatCode>
                <c:ptCount val="5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pt idx="40">
                  <c:v>2051</c:v>
                </c:pt>
                <c:pt idx="41">
                  <c:v>2052</c:v>
                </c:pt>
                <c:pt idx="42">
                  <c:v>2053</c:v>
                </c:pt>
                <c:pt idx="43">
                  <c:v>2054</c:v>
                </c:pt>
                <c:pt idx="44">
                  <c:v>2055</c:v>
                </c:pt>
                <c:pt idx="45">
                  <c:v>2056</c:v>
                </c:pt>
                <c:pt idx="46">
                  <c:v>2057</c:v>
                </c:pt>
                <c:pt idx="47">
                  <c:v>2058</c:v>
                </c:pt>
                <c:pt idx="48">
                  <c:v>2059</c:v>
                </c:pt>
                <c:pt idx="49">
                  <c:v>2060</c:v>
                </c:pt>
                <c:pt idx="50">
                  <c:v>2061</c:v>
                </c:pt>
                <c:pt idx="51">
                  <c:v>2062</c:v>
                </c:pt>
                <c:pt idx="52">
                  <c:v>2063</c:v>
                </c:pt>
              </c:numCache>
            </c:numRef>
          </c:cat>
          <c:val>
            <c:numRef>
              <c:f>'side by side'!$G$2:$G$54</c:f>
              <c:numCache>
                <c:formatCode>#,##0</c:formatCode>
                <c:ptCount val="53"/>
                <c:pt idx="0">
                  <c:v>303130</c:v>
                </c:pt>
                <c:pt idx="1">
                  <c:v>300665</c:v>
                </c:pt>
                <c:pt idx="2">
                  <c:v>298899</c:v>
                </c:pt>
                <c:pt idx="3">
                  <c:v>296080</c:v>
                </c:pt>
                <c:pt idx="4">
                  <c:v>293228</c:v>
                </c:pt>
                <c:pt idx="5">
                  <c:v>289863</c:v>
                </c:pt>
                <c:pt idx="6">
                  <c:v>286213</c:v>
                </c:pt>
                <c:pt idx="7">
                  <c:v>281880</c:v>
                </c:pt>
                <c:pt idx="8">
                  <c:v>278901</c:v>
                </c:pt>
                <c:pt idx="9">
                  <c:v>275259</c:v>
                </c:pt>
                <c:pt idx="10">
                  <c:v>272555</c:v>
                </c:pt>
                <c:pt idx="11">
                  <c:v>265119</c:v>
                </c:pt>
                <c:pt idx="12">
                  <c:v>255391.92675794795</c:v>
                </c:pt>
                <c:pt idx="13">
                  <c:v>246594.33642921061</c:v>
                </c:pt>
                <c:pt idx="14">
                  <c:v>238622.14524007417</c:v>
                </c:pt>
                <c:pt idx="15">
                  <c:v>230591.73532575712</c:v>
                </c:pt>
                <c:pt idx="16">
                  <c:v>223311.21896046534</c:v>
                </c:pt>
                <c:pt idx="17">
                  <c:v>216531.48559265755</c:v>
                </c:pt>
                <c:pt idx="18">
                  <c:v>210228.07192608409</c:v>
                </c:pt>
                <c:pt idx="19">
                  <c:v>204378.00760229616</c:v>
                </c:pt>
                <c:pt idx="20">
                  <c:v>199167.75539052524</c:v>
                </c:pt>
                <c:pt idx="21">
                  <c:v>194153.23386339063</c:v>
                </c:pt>
                <c:pt idx="22">
                  <c:v>188151.04930817877</c:v>
                </c:pt>
                <c:pt idx="23">
                  <c:v>184312.29278241022</c:v>
                </c:pt>
                <c:pt idx="24">
                  <c:v>180974.05023067122</c:v>
                </c:pt>
                <c:pt idx="25">
                  <c:v>178284.80601389366</c:v>
                </c:pt>
                <c:pt idx="26">
                  <c:v>176203.57437097526</c:v>
                </c:pt>
                <c:pt idx="27">
                  <c:v>174695.40934769245</c:v>
                </c:pt>
                <c:pt idx="28">
                  <c:v>173558.42349114988</c:v>
                </c:pt>
                <c:pt idx="29">
                  <c:v>173286.86758517052</c:v>
                </c:pt>
                <c:pt idx="30">
                  <c:v>173915.49549920508</c:v>
                </c:pt>
                <c:pt idx="31">
                  <c:v>174857.5995048591</c:v>
                </c:pt>
                <c:pt idx="32">
                  <c:v>176324.3986751292</c:v>
                </c:pt>
                <c:pt idx="33">
                  <c:v>178315.72333466148</c:v>
                </c:pt>
                <c:pt idx="34">
                  <c:v>180573.07885222533</c:v>
                </c:pt>
                <c:pt idx="35">
                  <c:v>183275.18967948732</c:v>
                </c:pt>
                <c:pt idx="36">
                  <c:v>186159.71715056332</c:v>
                </c:pt>
                <c:pt idx="37">
                  <c:v>189410.21769575775</c:v>
                </c:pt>
                <c:pt idx="38">
                  <c:v>193033.66359194863</c:v>
                </c:pt>
                <c:pt idx="39">
                  <c:v>197038.48731385867</c:v>
                </c:pt>
                <c:pt idx="40">
                  <c:v>201434.61484070876</c:v>
                </c:pt>
                <c:pt idx="41">
                  <c:v>206233.50872384943</c:v>
                </c:pt>
                <c:pt idx="42">
                  <c:v>211448.22116869938</c:v>
                </c:pt>
                <c:pt idx="43">
                  <c:v>216887.57034300745</c:v>
                </c:pt>
                <c:pt idx="44">
                  <c:v>222556.62918981144</c:v>
                </c:pt>
                <c:pt idx="45">
                  <c:v>228677.14664054741</c:v>
                </c:pt>
                <c:pt idx="46">
                  <c:v>235267.17525692939</c:v>
                </c:pt>
                <c:pt idx="47">
                  <c:v>242346.68296498142</c:v>
                </c:pt>
                <c:pt idx="48">
                  <c:v>250172.84644166325</c:v>
                </c:pt>
                <c:pt idx="49">
                  <c:v>259029.60038167791</c:v>
                </c:pt>
                <c:pt idx="50">
                  <c:v>268482.12027110782</c:v>
                </c:pt>
                <c:pt idx="51">
                  <c:v>278563.32065516635</c:v>
                </c:pt>
                <c:pt idx="52">
                  <c:v>289308.99649539031</c:v>
                </c:pt>
              </c:numCache>
            </c:numRef>
          </c:val>
          <c:smooth val="0"/>
          <c:extLst>
            <c:ext xmlns:c16="http://schemas.microsoft.com/office/drawing/2014/chart" uri="{C3380CC4-5D6E-409C-BE32-E72D297353CC}">
              <c16:uniqueId val="{00000005-BC9B-418B-900B-093691FA9FF6}"/>
            </c:ext>
          </c:extLst>
        </c:ser>
        <c:dLbls>
          <c:showLegendKey val="0"/>
          <c:showVal val="0"/>
          <c:showCatName val="0"/>
          <c:showSerName val="0"/>
          <c:showPercent val="0"/>
          <c:showBubbleSize val="0"/>
        </c:dLbls>
        <c:smooth val="0"/>
        <c:axId val="2127436799"/>
        <c:axId val="2127434879"/>
      </c:lineChart>
      <c:catAx>
        <c:axId val="2127436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lumMod val="65000"/>
                    <a:lumOff val="35000"/>
                  </a:schemeClr>
                </a:solidFill>
                <a:latin typeface="+mn-lt"/>
                <a:ea typeface="+mn-ea"/>
                <a:cs typeface="+mn-cs"/>
              </a:defRPr>
            </a:pPr>
            <a:endParaRPr lang="en-US"/>
          </a:p>
        </c:txPr>
        <c:crossAx val="2127434879"/>
        <c:crosses val="autoZero"/>
        <c:auto val="1"/>
        <c:lblAlgn val="ctr"/>
        <c:lblOffset val="100"/>
        <c:noMultiLvlLbl val="0"/>
      </c:catAx>
      <c:valAx>
        <c:axId val="2127434879"/>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27436799"/>
        <c:crosses val="autoZero"/>
        <c:crossBetween val="between"/>
      </c:valAx>
      <c:spPr>
        <a:noFill/>
        <a:ln>
          <a:noFill/>
        </a:ln>
        <a:effectLst/>
      </c:spPr>
    </c:plotArea>
    <c:legend>
      <c:legendPos val="t"/>
      <c:layout>
        <c:manualLayout>
          <c:xMode val="edge"/>
          <c:yMode val="edge"/>
          <c:x val="0.1679507647291261"/>
          <c:y val="7.6588778087468251E-2"/>
          <c:w val="0.66409847054174775"/>
          <c:h val="9.120040506040681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8/2/23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approximately a doubling of the number of churches that were worked with in 2017.  We hope in two years to have the capacity that we could work with 20% of churches annually.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8692-C9CD-4010-9A2B-4FF204D92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595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approximately a doubling of the number of churches that were worked with in 2017.  We hope in two years to have the capacity that we could work with 20% of churches annually.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8692-C9CD-4010-9A2B-4FF204D92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5066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t>Women’s Ministry  </a:t>
            </a:r>
            <a:r>
              <a:rPr lang="en-US" dirty="0"/>
              <a:t>-   produces a broad range of resources for women to be active in the Body of Christ.  In addition to providing downloadable congregational ministry resources (Advent by Candlelight, women’s devotions, etc.),  they will host a women’s conference next summer for relationship building and equipping women for greater service.  </a:t>
            </a:r>
          </a:p>
          <a:p>
            <a:pPr algn="l" fontAlgn="base"/>
            <a:endParaRPr lang="en-US" dirty="0"/>
          </a:p>
          <a:p>
            <a:pPr algn="l" fontAlgn="base"/>
            <a:r>
              <a:rPr lang="en-US" dirty="0"/>
              <a:t>New this year:  online webinars for greater accessibility and to better reach the younger generation of WELS women.  It seems to be working.  This past week (July 27</a:t>
            </a:r>
            <a:r>
              <a:rPr lang="en-US" baseline="30000" dirty="0"/>
              <a:t>th</a:t>
            </a:r>
            <a:r>
              <a:rPr lang="en-US" dirty="0"/>
              <a:t> ) over 350 women/mothers of all ages joined an online webinar to confront the challenge:  </a:t>
            </a:r>
            <a:r>
              <a:rPr lang="en-US" b="1" i="0" dirty="0">
                <a:solidFill>
                  <a:srgbClr val="990000"/>
                </a:solidFill>
                <a:effectLst/>
                <a:latin typeface="Lato" panose="020F0502020204030203" pitchFamily="34" charset="0"/>
              </a:rPr>
              <a:t>How can each of us work to foster faith in the next generation? </a:t>
            </a:r>
            <a:r>
              <a:rPr lang="en-US" b="0" i="0" dirty="0">
                <a:solidFill>
                  <a:srgbClr val="333333"/>
                </a:solidFill>
                <a:effectLst/>
                <a:latin typeface="Lato" panose="020F0502020204030203" pitchFamily="34" charset="0"/>
              </a:rPr>
              <a:t>The panelists were real parents who could speak to the challenges of hectic schedules but the importance of building a habit of devotional life in the home across the spectrum of ages.  </a:t>
            </a: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These webinars are held quarterly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06DD9-EC02-B64B-A9A5-205B4F4CB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423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WELS Discipleship </a:t>
            </a:r>
            <a:r>
              <a:rPr lang="en-US" b="0"/>
              <a:t>is about growing faith in the hearts of our church members/families that then is activated in a life of service.  In particular, the group that rightly garners most concern about leaving church are young people.  To assist parents and churches, weekly teen devotions and video-based teen studies  can be found at the CS website.  Congregational Services hosts every other year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The WELS Youth Rally </a:t>
            </a:r>
            <a:r>
              <a:rPr lang="en-US"/>
              <a:t>– the upcoming youth rally at Colorado State University in 2024 will celebrate 50 years of gathering WELS teens through the generations.  It’s an unforgettable event as thousands of youth and their leaders experience worship, workshops topics designed just for them, and extra-curricular activities that allow them to truly see they are not alone in their faith.</a:t>
            </a:r>
          </a:p>
        </p:txBody>
      </p:sp>
      <p:sp>
        <p:nvSpPr>
          <p:cNvPr id="4" name="Slide Number Placeholder 3"/>
          <p:cNvSpPr>
            <a:spLocks noGrp="1"/>
          </p:cNvSpPr>
          <p:nvPr>
            <p:ph type="sldNum" sz="quarter" idx="5"/>
          </p:nvPr>
        </p:nvSpPr>
        <p:spPr/>
        <p:txBody>
          <a:bodyPr/>
          <a:lstStyle/>
          <a:p>
            <a:fld id="{1F906DD9-EC02-B64B-A9A5-205B4F4CB478}" type="slidenum">
              <a:rPr lang="en-US" smtClean="0"/>
              <a:t>19</a:t>
            </a:fld>
            <a:endParaRPr lang="en-US"/>
          </a:p>
        </p:txBody>
      </p:sp>
    </p:spTree>
    <p:extLst>
      <p:ext uri="{BB962C8B-B14F-4D97-AF65-F5344CB8AC3E}">
        <p14:creationId xmlns:p14="http://schemas.microsoft.com/office/powerpoint/2010/main" val="226124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WELS national worship conferences had been held every three years since 1996. </a:t>
            </a:r>
          </a:p>
          <a:p>
            <a:r>
              <a:rPr lang="en-US" dirty="0"/>
              <a:t>But various factors, including the pandemic, caused a seven-year hiatus. Finally the conference is returning in 2024.</a:t>
            </a:r>
          </a:p>
        </p:txBody>
      </p:sp>
      <p:sp>
        <p:nvSpPr>
          <p:cNvPr id="4" name="Slide Number Placeholder 3"/>
          <p:cNvSpPr>
            <a:spLocks noGrp="1"/>
          </p:cNvSpPr>
          <p:nvPr>
            <p:ph type="sldNum" sz="quarter" idx="5"/>
          </p:nvPr>
        </p:nvSpPr>
        <p:spPr/>
        <p:txBody>
          <a:bodyPr/>
          <a:lstStyle/>
          <a:p>
            <a:fld id="{499C4DB0-014C-4C06-892A-0774B922EC59}" type="slidenum">
              <a:rPr lang="en-US" smtClean="0"/>
              <a:t>20</a:t>
            </a:fld>
            <a:endParaRPr lang="en-US"/>
          </a:p>
        </p:txBody>
      </p:sp>
    </p:spTree>
    <p:extLst>
      <p:ext uri="{BB962C8B-B14F-4D97-AF65-F5344CB8AC3E}">
        <p14:creationId xmlns:p14="http://schemas.microsoft.com/office/powerpoint/2010/main" val="406762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conference isn’t only for adults. It features a children’s choir and a high school honor choir.</a:t>
            </a:r>
          </a:p>
          <a:p>
            <a:r>
              <a:rPr lang="en-US" dirty="0"/>
              <a:t>And it’s not only for pastors, musicians, and teachers. Each of six breakout presentations includes topics of general interest to lay people.</a:t>
            </a:r>
          </a:p>
          <a:p>
            <a:r>
              <a:rPr lang="en-US" dirty="0"/>
              <a:t>And, of course, the worship is awesome – an inspiring glimpse of heaven.</a:t>
            </a:r>
          </a:p>
        </p:txBody>
      </p:sp>
      <p:sp>
        <p:nvSpPr>
          <p:cNvPr id="4" name="Slide Number Placeholder 3"/>
          <p:cNvSpPr>
            <a:spLocks noGrp="1"/>
          </p:cNvSpPr>
          <p:nvPr>
            <p:ph type="sldNum" sz="quarter" idx="5"/>
          </p:nvPr>
        </p:nvSpPr>
        <p:spPr/>
        <p:txBody>
          <a:bodyPr/>
          <a:lstStyle/>
          <a:p>
            <a:fld id="{499C4DB0-014C-4C06-892A-0774B922EC59}" type="slidenum">
              <a:rPr lang="en-US" smtClean="0"/>
              <a:t>21</a:t>
            </a:fld>
            <a:endParaRPr lang="en-US"/>
          </a:p>
        </p:txBody>
      </p:sp>
    </p:spTree>
    <p:extLst>
      <p:ext uri="{BB962C8B-B14F-4D97-AF65-F5344CB8AC3E}">
        <p14:creationId xmlns:p14="http://schemas.microsoft.com/office/powerpoint/2010/main" val="3039019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23</a:t>
            </a:fld>
            <a:endParaRPr lang="en-US"/>
          </a:p>
        </p:txBody>
      </p:sp>
    </p:spTree>
    <p:extLst>
      <p:ext uri="{BB962C8B-B14F-4D97-AF65-F5344CB8AC3E}">
        <p14:creationId xmlns:p14="http://schemas.microsoft.com/office/powerpoint/2010/main" val="1837681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24</a:t>
            </a:fld>
            <a:endParaRPr lang="en-US"/>
          </a:p>
        </p:txBody>
      </p:sp>
    </p:spTree>
    <p:extLst>
      <p:ext uri="{BB962C8B-B14F-4D97-AF65-F5344CB8AC3E}">
        <p14:creationId xmlns:p14="http://schemas.microsoft.com/office/powerpoint/2010/main" val="306011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37acacef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37acacef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16 High Schools</a:t>
            </a:r>
            <a:endParaRPr sz="1800" dirty="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139 Elementary Schools</a:t>
            </a:r>
            <a:endParaRPr sz="1800" dirty="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800" dirty="0">
                <a:solidFill>
                  <a:schemeClr val="dk1"/>
                </a:solidFill>
                <a:latin typeface="Calibri"/>
                <a:ea typeface="Calibri"/>
                <a:cs typeface="Calibri"/>
                <a:sym typeface="Calibri"/>
              </a:rPr>
              <a:t>94 Early Childhood Ministries</a:t>
            </a:r>
            <a:endParaRPr sz="1800" dirty="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endParaRPr sz="1800" dirty="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800" dirty="0">
                <a:solidFill>
                  <a:schemeClr val="dk1"/>
                </a:solidFill>
                <a:latin typeface="Calibri"/>
                <a:ea typeface="Calibri"/>
                <a:cs typeface="Calibri"/>
                <a:sym typeface="Calibri"/>
              </a:rPr>
              <a:t>Recent Improvements:</a:t>
            </a:r>
            <a:endParaRPr sz="1800" dirty="0">
              <a:solidFill>
                <a:schemeClr val="dk1"/>
              </a:solidFill>
              <a:latin typeface="Calibri"/>
              <a:ea typeface="Calibri"/>
              <a:cs typeface="Calibri"/>
              <a:sym typeface="Calibri"/>
            </a:endParaRPr>
          </a:p>
          <a:p>
            <a:pPr marL="457200" lvl="0" indent="-342900" algn="l" rtl="0">
              <a:lnSpc>
                <a:spcPct val="115000"/>
              </a:lnSpc>
              <a:spcBef>
                <a:spcPts val="40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ECM Revision</a:t>
            </a:r>
            <a:endParaRPr sz="1800" dirty="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Application to WI Quality Rating System for recognition</a:t>
            </a:r>
            <a:endParaRPr sz="1800" dirty="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LES Standards Revision</a:t>
            </a:r>
            <a:endParaRPr sz="1800" dirty="0">
              <a:solidFill>
                <a:schemeClr val="dk1"/>
              </a:solidFill>
              <a:latin typeface="Calibri"/>
              <a:ea typeface="Calibri"/>
              <a:cs typeface="Calibri"/>
              <a:sym typeface="Calibri"/>
            </a:endParaRPr>
          </a:p>
          <a:p>
            <a:pPr marL="0" lvl="0" indent="0" algn="l" rtl="0">
              <a:spcBef>
                <a:spcPts val="4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High Schools</a:t>
            </a:r>
          </a:p>
          <a:p>
            <a:r>
              <a:rPr lang="en-US" dirty="0"/>
              <a:t>139 Elementary Schools</a:t>
            </a:r>
          </a:p>
          <a:p>
            <a:r>
              <a:rPr lang="en-US" dirty="0"/>
              <a:t>94 Early Childhood Ministries</a:t>
            </a:r>
          </a:p>
          <a:p>
            <a:endParaRPr lang="en-US" dirty="0"/>
          </a:p>
          <a:p>
            <a:r>
              <a:rPr lang="en-US" dirty="0"/>
              <a:t>Recent Improvements:</a:t>
            </a:r>
          </a:p>
          <a:p>
            <a:r>
              <a:rPr lang="en-US" dirty="0"/>
              <a:t>ECM Revision</a:t>
            </a:r>
          </a:p>
          <a:p>
            <a:r>
              <a:rPr lang="en-US" dirty="0"/>
              <a:t>Application to WI Quality Rating System for recognition</a:t>
            </a:r>
          </a:p>
          <a:p>
            <a:r>
              <a:rPr lang="en-US" dirty="0"/>
              <a:t>LES Standards Revision</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28</a:t>
            </a:fld>
            <a:endParaRPr lang="en-US"/>
          </a:p>
        </p:txBody>
      </p:sp>
    </p:spTree>
    <p:extLst>
      <p:ext uri="{BB962C8B-B14F-4D97-AF65-F5344CB8AC3E}">
        <p14:creationId xmlns:p14="http://schemas.microsoft.com/office/powerpoint/2010/main" val="172561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Overall WELS enrollment has grown by 10.3% pre-Covid school year to current school year.  We also have 5.2% more teachers.  The number of schools has decreased for two reasons:  Some smaller schools (mainly pre-schools) did not survive, and several schools combined.  Some locations have one school unit, while others may have ECM and LES, while a few have ECM,LES, and LHS</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29</a:t>
            </a:fld>
            <a:endParaRPr lang="en-US"/>
          </a:p>
        </p:txBody>
      </p:sp>
    </p:spTree>
    <p:extLst>
      <p:ext uri="{BB962C8B-B14F-4D97-AF65-F5344CB8AC3E}">
        <p14:creationId xmlns:p14="http://schemas.microsoft.com/office/powerpoint/2010/main" val="6860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8692-C9CD-4010-9A2B-4FF204D92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66240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a:t>Pre-Pandemic Post Pandemic     </a:t>
            </a:r>
          </a:p>
          <a:p>
            <a:pPr marL="0" lvl="0" indent="0" algn="l" rtl="0">
              <a:lnSpc>
                <a:spcPct val="100000"/>
              </a:lnSpc>
              <a:spcBef>
                <a:spcPts val="0"/>
              </a:spcBef>
              <a:spcAft>
                <a:spcPts val="0"/>
              </a:spcAft>
              <a:buSzPts val="1400"/>
              <a:buNone/>
            </a:pPr>
            <a:endParaRPr lang="fr-FR"/>
          </a:p>
          <a:p>
            <a:pPr marL="0" lvl="0" indent="0" algn="l" rtl="0">
              <a:lnSpc>
                <a:spcPct val="100000"/>
              </a:lnSpc>
              <a:spcBef>
                <a:spcPts val="0"/>
              </a:spcBef>
              <a:spcAft>
                <a:spcPts val="0"/>
              </a:spcAft>
              <a:buSzPts val="1400"/>
              <a:buNone/>
            </a:pPr>
            <a:r>
              <a:rPr lang="fr-FR"/>
              <a:t>EC        4.9%</a:t>
            </a:r>
          </a:p>
          <a:p>
            <a:pPr marL="0" lvl="0" indent="0" algn="l" rtl="0">
              <a:lnSpc>
                <a:spcPct val="100000"/>
              </a:lnSpc>
              <a:spcBef>
                <a:spcPts val="0"/>
              </a:spcBef>
              <a:spcAft>
                <a:spcPts val="0"/>
              </a:spcAft>
              <a:buSzPts val="1400"/>
              <a:buNone/>
            </a:pPr>
            <a:r>
              <a:rPr lang="fr-FR"/>
              <a:t>LES     13.8%</a:t>
            </a:r>
          </a:p>
          <a:p>
            <a:pPr marL="0" lvl="0" indent="0" algn="l" rtl="0">
              <a:lnSpc>
                <a:spcPct val="100000"/>
              </a:lnSpc>
              <a:spcBef>
                <a:spcPts val="0"/>
              </a:spcBef>
              <a:spcAft>
                <a:spcPts val="0"/>
              </a:spcAft>
              <a:buSzPts val="1400"/>
              <a:buNone/>
            </a:pPr>
            <a:r>
              <a:rPr lang="fr-FR"/>
              <a:t>ALHS 10.9%</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30</a:t>
            </a:fld>
            <a:endParaRPr lang="en-US"/>
          </a:p>
        </p:txBody>
      </p:sp>
    </p:spTree>
    <p:extLst>
      <p:ext uri="{BB962C8B-B14F-4D97-AF65-F5344CB8AC3E}">
        <p14:creationId xmlns:p14="http://schemas.microsoft.com/office/powerpoint/2010/main" val="1297561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a:t>Pre-Pandemic Post Pandemic     </a:t>
            </a:r>
          </a:p>
          <a:p>
            <a:pPr marL="0" lvl="0" indent="0" algn="l" rtl="0">
              <a:lnSpc>
                <a:spcPct val="100000"/>
              </a:lnSpc>
              <a:spcBef>
                <a:spcPts val="0"/>
              </a:spcBef>
              <a:spcAft>
                <a:spcPts val="0"/>
              </a:spcAft>
              <a:buSzPts val="1400"/>
              <a:buNone/>
            </a:pPr>
            <a:endParaRPr lang="fr-FR"/>
          </a:p>
          <a:p>
            <a:pPr marL="0" lvl="0" indent="0" algn="l" rtl="0">
              <a:lnSpc>
                <a:spcPct val="100000"/>
              </a:lnSpc>
              <a:spcBef>
                <a:spcPts val="0"/>
              </a:spcBef>
              <a:spcAft>
                <a:spcPts val="0"/>
              </a:spcAft>
              <a:buSzPts val="1400"/>
              <a:buNone/>
            </a:pPr>
            <a:r>
              <a:rPr lang="fr-FR"/>
              <a:t>EC        4.9%</a:t>
            </a:r>
          </a:p>
          <a:p>
            <a:pPr marL="0" lvl="0" indent="0" algn="l" rtl="0">
              <a:lnSpc>
                <a:spcPct val="100000"/>
              </a:lnSpc>
              <a:spcBef>
                <a:spcPts val="0"/>
              </a:spcBef>
              <a:spcAft>
                <a:spcPts val="0"/>
              </a:spcAft>
              <a:buSzPts val="1400"/>
              <a:buNone/>
            </a:pPr>
            <a:r>
              <a:rPr lang="fr-FR"/>
              <a:t>LES     13.8%</a:t>
            </a:r>
          </a:p>
          <a:p>
            <a:pPr marL="0" lvl="0" indent="0" algn="l" rtl="0">
              <a:lnSpc>
                <a:spcPct val="100000"/>
              </a:lnSpc>
              <a:spcBef>
                <a:spcPts val="0"/>
              </a:spcBef>
              <a:spcAft>
                <a:spcPts val="0"/>
              </a:spcAft>
              <a:buSzPts val="1400"/>
              <a:buNone/>
            </a:pPr>
            <a:r>
              <a:rPr lang="fr-FR"/>
              <a:t>ALHS 10.9%</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31</a:t>
            </a:fld>
            <a:endParaRPr lang="en-US"/>
          </a:p>
        </p:txBody>
      </p:sp>
    </p:spTree>
    <p:extLst>
      <p:ext uri="{BB962C8B-B14F-4D97-AF65-F5344CB8AC3E}">
        <p14:creationId xmlns:p14="http://schemas.microsoft.com/office/powerpoint/2010/main" val="2792730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a:t>Pre-Pandemic Post Pandemic     </a:t>
            </a:r>
          </a:p>
          <a:p>
            <a:pPr marL="0" lvl="0" indent="0" algn="l" rtl="0">
              <a:lnSpc>
                <a:spcPct val="100000"/>
              </a:lnSpc>
              <a:spcBef>
                <a:spcPts val="0"/>
              </a:spcBef>
              <a:spcAft>
                <a:spcPts val="0"/>
              </a:spcAft>
              <a:buSzPts val="1400"/>
              <a:buNone/>
            </a:pPr>
            <a:endParaRPr lang="fr-FR"/>
          </a:p>
          <a:p>
            <a:pPr marL="0" lvl="0" indent="0" algn="l" rtl="0">
              <a:lnSpc>
                <a:spcPct val="100000"/>
              </a:lnSpc>
              <a:spcBef>
                <a:spcPts val="0"/>
              </a:spcBef>
              <a:spcAft>
                <a:spcPts val="0"/>
              </a:spcAft>
              <a:buSzPts val="1400"/>
              <a:buNone/>
            </a:pPr>
            <a:r>
              <a:rPr lang="fr-FR"/>
              <a:t>EC        4.9%</a:t>
            </a:r>
          </a:p>
          <a:p>
            <a:pPr marL="0" lvl="0" indent="0" algn="l" rtl="0">
              <a:lnSpc>
                <a:spcPct val="100000"/>
              </a:lnSpc>
              <a:spcBef>
                <a:spcPts val="0"/>
              </a:spcBef>
              <a:spcAft>
                <a:spcPts val="0"/>
              </a:spcAft>
              <a:buSzPts val="1400"/>
              <a:buNone/>
            </a:pPr>
            <a:r>
              <a:rPr lang="fr-FR"/>
              <a:t>LES     13.8%</a:t>
            </a:r>
          </a:p>
          <a:p>
            <a:pPr marL="0" lvl="0" indent="0" algn="l" rtl="0">
              <a:lnSpc>
                <a:spcPct val="100000"/>
              </a:lnSpc>
              <a:spcBef>
                <a:spcPts val="0"/>
              </a:spcBef>
              <a:spcAft>
                <a:spcPts val="0"/>
              </a:spcAft>
              <a:buSzPts val="1400"/>
              <a:buNone/>
            </a:pPr>
            <a:r>
              <a:rPr lang="fr-FR"/>
              <a:t>ALHS 10.9%</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32</a:t>
            </a:fld>
            <a:endParaRPr lang="en-US"/>
          </a:p>
        </p:txBody>
      </p:sp>
    </p:spTree>
    <p:extLst>
      <p:ext uri="{BB962C8B-B14F-4D97-AF65-F5344CB8AC3E}">
        <p14:creationId xmlns:p14="http://schemas.microsoft.com/office/powerpoint/2010/main" val="375362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a:t>Pre-Pandemic Post Pandemic     </a:t>
            </a:r>
          </a:p>
          <a:p>
            <a:pPr marL="0" lvl="0" indent="0" algn="l" rtl="0">
              <a:lnSpc>
                <a:spcPct val="100000"/>
              </a:lnSpc>
              <a:spcBef>
                <a:spcPts val="0"/>
              </a:spcBef>
              <a:spcAft>
                <a:spcPts val="0"/>
              </a:spcAft>
              <a:buSzPts val="1400"/>
              <a:buNone/>
            </a:pPr>
            <a:endParaRPr lang="fr-FR"/>
          </a:p>
          <a:p>
            <a:pPr marL="0" lvl="0" indent="0" algn="l" rtl="0">
              <a:lnSpc>
                <a:spcPct val="100000"/>
              </a:lnSpc>
              <a:spcBef>
                <a:spcPts val="0"/>
              </a:spcBef>
              <a:spcAft>
                <a:spcPts val="0"/>
              </a:spcAft>
              <a:buSzPts val="1400"/>
              <a:buNone/>
            </a:pPr>
            <a:r>
              <a:rPr lang="fr-FR"/>
              <a:t>EC        4.9%</a:t>
            </a:r>
          </a:p>
          <a:p>
            <a:pPr marL="0" lvl="0" indent="0" algn="l" rtl="0">
              <a:lnSpc>
                <a:spcPct val="100000"/>
              </a:lnSpc>
              <a:spcBef>
                <a:spcPts val="0"/>
              </a:spcBef>
              <a:spcAft>
                <a:spcPts val="0"/>
              </a:spcAft>
              <a:buSzPts val="1400"/>
              <a:buNone/>
            </a:pPr>
            <a:r>
              <a:rPr lang="fr-FR"/>
              <a:t>LES     13.8%</a:t>
            </a:r>
          </a:p>
          <a:p>
            <a:pPr marL="0" lvl="0" indent="0" algn="l" rtl="0">
              <a:lnSpc>
                <a:spcPct val="100000"/>
              </a:lnSpc>
              <a:spcBef>
                <a:spcPts val="0"/>
              </a:spcBef>
              <a:spcAft>
                <a:spcPts val="0"/>
              </a:spcAft>
              <a:buSzPts val="1400"/>
              <a:buNone/>
            </a:pPr>
            <a:r>
              <a:rPr lang="fr-FR"/>
              <a:t>ALHS 10.9%</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33</a:t>
            </a:fld>
            <a:endParaRPr lang="en-US"/>
          </a:p>
        </p:txBody>
      </p:sp>
    </p:spTree>
    <p:extLst>
      <p:ext uri="{BB962C8B-B14F-4D97-AF65-F5344CB8AC3E}">
        <p14:creationId xmlns:p14="http://schemas.microsoft.com/office/powerpoint/2010/main" val="1631030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a:t>Pre-Pandemic Post Pandemic     </a:t>
            </a:r>
          </a:p>
          <a:p>
            <a:pPr marL="0" lvl="0" indent="0" algn="l" rtl="0">
              <a:lnSpc>
                <a:spcPct val="100000"/>
              </a:lnSpc>
              <a:spcBef>
                <a:spcPts val="0"/>
              </a:spcBef>
              <a:spcAft>
                <a:spcPts val="0"/>
              </a:spcAft>
              <a:buSzPts val="1400"/>
              <a:buNone/>
            </a:pPr>
            <a:endParaRPr lang="fr-FR"/>
          </a:p>
          <a:p>
            <a:pPr marL="0" lvl="0" indent="0" algn="l" rtl="0">
              <a:lnSpc>
                <a:spcPct val="100000"/>
              </a:lnSpc>
              <a:spcBef>
                <a:spcPts val="0"/>
              </a:spcBef>
              <a:spcAft>
                <a:spcPts val="0"/>
              </a:spcAft>
              <a:buSzPts val="1400"/>
              <a:buNone/>
            </a:pPr>
            <a:r>
              <a:rPr lang="fr-FR"/>
              <a:t>EC        4.9%</a:t>
            </a:r>
          </a:p>
          <a:p>
            <a:pPr marL="0" lvl="0" indent="0" algn="l" rtl="0">
              <a:lnSpc>
                <a:spcPct val="100000"/>
              </a:lnSpc>
              <a:spcBef>
                <a:spcPts val="0"/>
              </a:spcBef>
              <a:spcAft>
                <a:spcPts val="0"/>
              </a:spcAft>
              <a:buSzPts val="1400"/>
              <a:buNone/>
            </a:pPr>
            <a:r>
              <a:rPr lang="fr-FR"/>
              <a:t>LES     13.8%</a:t>
            </a:r>
          </a:p>
          <a:p>
            <a:pPr marL="0" lvl="0" indent="0" algn="l" rtl="0">
              <a:lnSpc>
                <a:spcPct val="100000"/>
              </a:lnSpc>
              <a:spcBef>
                <a:spcPts val="0"/>
              </a:spcBef>
              <a:spcAft>
                <a:spcPts val="0"/>
              </a:spcAft>
              <a:buSzPts val="1400"/>
              <a:buNone/>
            </a:pPr>
            <a:r>
              <a:rPr lang="fr-FR"/>
              <a:t>ALHS 10.9%</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34</a:t>
            </a:fld>
            <a:endParaRPr lang="en-US"/>
          </a:p>
        </p:txBody>
      </p:sp>
    </p:spTree>
    <p:extLst>
      <p:ext uri="{BB962C8B-B14F-4D97-AF65-F5344CB8AC3E}">
        <p14:creationId xmlns:p14="http://schemas.microsoft.com/office/powerpoint/2010/main" val="165304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36</a:t>
            </a:fld>
            <a:endParaRPr lang="en-US"/>
          </a:p>
        </p:txBody>
      </p:sp>
    </p:spTree>
    <p:extLst>
      <p:ext uri="{BB962C8B-B14F-4D97-AF65-F5344CB8AC3E}">
        <p14:creationId xmlns:p14="http://schemas.microsoft.com/office/powerpoint/2010/main" val="3583037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5e4277e163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5e4277e163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37acacef2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37acacef2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52% of our schools rely heavily on the congregation for funding</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61% of our schools believe their sustainability is in question</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63% of our school leaders believed that a stewardship drive had not taken place in the last 3 years or more or don’t recall one ever taking place</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77% of our school leaders believed that a Christian Giving Counselor visit had not taken place in the last 3 years or more or don’t recall one ever happening</a:t>
            </a:r>
            <a:endParaRPr sz="2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400" dirty="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428625" y="712788"/>
            <a:ext cx="6337300" cy="356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719364" y="4515106"/>
            <a:ext cx="5754912" cy="4277468"/>
          </a:xfrm>
          <a:prstGeom prst="rect">
            <a:avLst/>
          </a:prstGeom>
          <a:noFill/>
          <a:ln>
            <a:noFill/>
          </a:ln>
        </p:spPr>
        <p:txBody>
          <a:bodyPr spcFirstLastPara="1" wrap="square" lIns="95400" tIns="95400" rIns="95400" bIns="95400" anchor="t" anchorCtr="0">
            <a:noAutofit/>
          </a:bodyPr>
          <a:lstStyle/>
          <a:p>
            <a:pPr marL="0" lvl="0" indent="0" algn="l" rtl="0">
              <a:lnSpc>
                <a:spcPct val="100000"/>
              </a:lnSpc>
              <a:spcBef>
                <a:spcPts val="0"/>
              </a:spcBef>
              <a:spcAft>
                <a:spcPts val="0"/>
              </a:spcAft>
              <a:buSzPts val="1400"/>
              <a:buNone/>
            </a:pPr>
            <a:r>
              <a:rPr lang="en-US" dirty="0"/>
              <a:t>God’s richest blessings for the team at the Commission on Lutheran Schools.  Jim Sievert, particularly, who is our ¼ time school consultant is extremely busy and has used several from the NW district to join him on school consultations for new starts, mergers, or challenges and opportunities.  We also welcomed Melanie Giddings on July 1.  She shares time 50-50 with Fox Valley Lutheran schools and serves as our Curriculum Coordinator, with her main focus to coordinate our Synod’s efforts in a new religion curriculum infant – twelve.</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continue to see about 1/3 of teachers accepting calls have either never served in a WELS school ( ie. WELS Member serving in Public School), or they have been a called worker in the past but inactive at least a year.</a:t>
            </a:r>
          </a:p>
          <a:p>
            <a:endParaRPr lang="en-US"/>
          </a:p>
          <a:p>
            <a:r>
              <a:rPr lang="en-US"/>
              <a:t>Calling a teacher from another school who is active has a 19.1% acceptance rate this call season.</a:t>
            </a:r>
          </a:p>
        </p:txBody>
      </p:sp>
      <p:sp>
        <p:nvSpPr>
          <p:cNvPr id="4" name="Slide Number Placeholder 3"/>
          <p:cNvSpPr>
            <a:spLocks noGrp="1"/>
          </p:cNvSpPr>
          <p:nvPr>
            <p:ph type="sldNum" sz="quarter" idx="5"/>
          </p:nvPr>
        </p:nvSpPr>
        <p:spPr/>
        <p:txBody>
          <a:bodyPr/>
          <a:lstStyle/>
          <a:p>
            <a:fld id="{6E6CE284-17A7-F141-83E2-34CAF1D888E9}" type="slidenum">
              <a:rPr lang="en-US" smtClean="0"/>
              <a:t>40</a:t>
            </a:fld>
            <a:endParaRPr lang="en-US"/>
          </a:p>
        </p:txBody>
      </p:sp>
    </p:spTree>
    <p:extLst>
      <p:ext uri="{BB962C8B-B14F-4D97-AF65-F5344CB8AC3E}">
        <p14:creationId xmlns:p14="http://schemas.microsoft.com/office/powerpoint/2010/main" val="64486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8692-C9CD-4010-9A2B-4FF204D92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1458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t>WELS has about 3,000 called teachers nation wide.  We praise the Lord for the 154 ministry trained workers who were inactive but accepted calls back into ministry,  and</a:t>
            </a:r>
          </a:p>
          <a:p>
            <a:pPr marL="0" lvl="0" indent="0" algn="l" rtl="0">
              <a:lnSpc>
                <a:spcPct val="100000"/>
              </a:lnSpc>
              <a:spcBef>
                <a:spcPts val="0"/>
              </a:spcBef>
              <a:spcAft>
                <a:spcPts val="0"/>
              </a:spcAft>
              <a:buSzPts val="1400"/>
              <a:buNone/>
            </a:pPr>
            <a:r>
              <a:rPr lang="en-US"/>
              <a:t>The 105 WELS members with Education degrees who were trained somewhere other than MLC and have now accepted provisional calls to serve in WELS schools.</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41</a:t>
            </a:fld>
            <a:endParaRPr lang="en-US"/>
          </a:p>
        </p:txBody>
      </p:sp>
    </p:spTree>
    <p:extLst>
      <p:ext uri="{BB962C8B-B14F-4D97-AF65-F5344CB8AC3E}">
        <p14:creationId xmlns:p14="http://schemas.microsoft.com/office/powerpoint/2010/main" val="3296249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731520" y="4560571"/>
            <a:ext cx="585216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WELS has about 3,000 called teachers nation wide.  We praise the Lord for the 154 ministry trained workers who were inactive but accepted calls back into ministry,  and</a:t>
            </a:r>
            <a:endParaRPr/>
          </a:p>
          <a:p>
            <a:pPr marL="0" lvl="0" indent="0" algn="l" rtl="0">
              <a:lnSpc>
                <a:spcPct val="100000"/>
              </a:lnSpc>
              <a:spcBef>
                <a:spcPts val="0"/>
              </a:spcBef>
              <a:spcAft>
                <a:spcPts val="0"/>
              </a:spcAft>
              <a:buSzPts val="1400"/>
              <a:buNone/>
            </a:pPr>
            <a:r>
              <a:rPr lang="en-US"/>
              <a:t>The 105 WELS members with Education degrees who were trained somewhere other than MLC and have now accepted provisional calls to serve in WELS schools.</a:t>
            </a:r>
            <a:endParaRPr/>
          </a:p>
        </p:txBody>
      </p:sp>
      <p:sp>
        <p:nvSpPr>
          <p:cNvPr id="224" name="Google Shape;224;p13:notes"/>
          <p:cNvSpPr txBox="1">
            <a:spLocks noGrp="1"/>
          </p:cNvSpPr>
          <p:nvPr>
            <p:ph type="sldNum" idx="12"/>
          </p:nvPr>
        </p:nvSpPr>
        <p:spPr>
          <a:xfrm>
            <a:off x="4143587" y="9119473"/>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731520" y="4560571"/>
            <a:ext cx="585216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WELS has about 3,000 called teachers nation wide.  We praise the Lord for the 154 ministry trained workers who were inactive but accepted calls back into ministry,  and</a:t>
            </a:r>
            <a:endParaRPr/>
          </a:p>
          <a:p>
            <a:pPr marL="0" lvl="0" indent="0" algn="l" rtl="0">
              <a:lnSpc>
                <a:spcPct val="100000"/>
              </a:lnSpc>
              <a:spcBef>
                <a:spcPts val="0"/>
              </a:spcBef>
              <a:spcAft>
                <a:spcPts val="0"/>
              </a:spcAft>
              <a:buSzPts val="1400"/>
              <a:buNone/>
            </a:pPr>
            <a:r>
              <a:rPr lang="en-US"/>
              <a:t>The 105 WELS members with Education degrees who were trained somewhere other than MLC and have now accepted provisional calls to serve in WELS schools.</a:t>
            </a:r>
            <a:endParaRPr/>
          </a:p>
        </p:txBody>
      </p:sp>
      <p:sp>
        <p:nvSpPr>
          <p:cNvPr id="224" name="Google Shape;224;p13:notes"/>
          <p:cNvSpPr txBox="1">
            <a:spLocks noGrp="1"/>
          </p:cNvSpPr>
          <p:nvPr>
            <p:ph type="sldNum" idx="12"/>
          </p:nvPr>
        </p:nvSpPr>
        <p:spPr>
          <a:xfrm>
            <a:off x="4143587" y="9119473"/>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621533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t>WELS has about 3,000 called teachers nation wide.  We praise the Lord for the 154 ministry trained workers who were inactive but accepted calls back into ministry,  and</a:t>
            </a:r>
          </a:p>
          <a:p>
            <a:pPr marL="0" lvl="0" indent="0" algn="l" rtl="0">
              <a:lnSpc>
                <a:spcPct val="100000"/>
              </a:lnSpc>
              <a:spcBef>
                <a:spcPts val="0"/>
              </a:spcBef>
              <a:spcAft>
                <a:spcPts val="0"/>
              </a:spcAft>
              <a:buSzPts val="1400"/>
              <a:buNone/>
            </a:pPr>
            <a:r>
              <a:rPr lang="en-US"/>
              <a:t>The 105 WELS members with Education degrees who were trained somewhere other than MLC and have now accepted provisional calls to serve in WELS schools.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05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t>Each year we record the total number of assignments.  This slide shares the number of MLC graduates who were called/assigned into the teaching ministry for the first time each year.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12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46</a:t>
            </a:fld>
            <a:endParaRPr lang="en-US"/>
          </a:p>
        </p:txBody>
      </p:sp>
    </p:spTree>
    <p:extLst>
      <p:ext uri="{BB962C8B-B14F-4D97-AF65-F5344CB8AC3E}">
        <p14:creationId xmlns:p14="http://schemas.microsoft.com/office/powerpoint/2010/main" val="112406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47</a:t>
            </a:fld>
            <a:endParaRPr lang="en-US"/>
          </a:p>
        </p:txBody>
      </p:sp>
    </p:spTree>
    <p:extLst>
      <p:ext uri="{BB962C8B-B14F-4D97-AF65-F5344CB8AC3E}">
        <p14:creationId xmlns:p14="http://schemas.microsoft.com/office/powerpoint/2010/main" val="3383268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49</a:t>
            </a:fld>
            <a:endParaRPr lang="en-US"/>
          </a:p>
        </p:txBody>
      </p:sp>
    </p:spTree>
    <p:extLst>
      <p:ext uri="{BB962C8B-B14F-4D97-AF65-F5344CB8AC3E}">
        <p14:creationId xmlns:p14="http://schemas.microsoft.com/office/powerpoint/2010/main" val="29932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50</a:t>
            </a:fld>
            <a:endParaRPr lang="en-US"/>
          </a:p>
        </p:txBody>
      </p:sp>
    </p:spTree>
    <p:extLst>
      <p:ext uri="{BB962C8B-B14F-4D97-AF65-F5344CB8AC3E}">
        <p14:creationId xmlns:p14="http://schemas.microsoft.com/office/powerpoint/2010/main" val="953239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8692-C9CD-4010-9A2B-4FF204D92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567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8</a:t>
            </a:fld>
            <a:endParaRPr lang="en-US"/>
          </a:p>
        </p:txBody>
      </p:sp>
    </p:spTree>
    <p:extLst>
      <p:ext uri="{BB962C8B-B14F-4D97-AF65-F5344CB8AC3E}">
        <p14:creationId xmlns:p14="http://schemas.microsoft.com/office/powerpoint/2010/main" val="132851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75% of WELS congregations are using the new hymnal.  Over 550 churches use Service Builder, enabling them to quickly easily produce beautiful worship folders. If you’re from the 25% not yet using the hymnal, we encourage you to check it out.  </a:t>
            </a:r>
          </a:p>
          <a:p>
            <a:endParaRPr lang="en-US"/>
          </a:p>
          <a:p>
            <a:r>
              <a:rPr lang="en-US" sz="1800" b="0">
                <a:effectLst/>
                <a:latin typeface="Calibri" panose="020F0502020204030204" pitchFamily="34" charset="0"/>
                <a:ea typeface="Calibri" panose="020F0502020204030204" pitchFamily="34" charset="0"/>
              </a:rPr>
              <a:t>NPH is the source for the most up-to-date and accurate information about all things CW – not a neighboring church or pastor or your district worship coordinator.” </a:t>
            </a:r>
            <a:endParaRPr lang="en-US" sz="1800" b="0"/>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310534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211D1E"/>
                </a:solidFill>
                <a:latin typeface="Cambria" panose="02040503050406030204" pitchFamily="18" charset="0"/>
              </a:rPr>
              <a:t>Pastor Jon Zabell has served 12 years as commission chairman including seven years as chairman of the Hymnal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rgbClr val="211D1E"/>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a:solidFill>
                  <a:srgbClr val="211D1E"/>
                </a:solidFill>
                <a:latin typeface="Cambria" panose="02040503050406030204" pitchFamily="18" charset="0"/>
              </a:rPr>
              <a:t>Michel Schultz was the director of the Hymnal Project.  We thank them and the </a:t>
            </a:r>
            <a:r>
              <a:rPr lang="en-US" sz="1200" b="0" i="0" u="none" strike="noStrike" baseline="0">
                <a:solidFill>
                  <a:srgbClr val="211D1E"/>
                </a:solidFill>
                <a:latin typeface="Cambria" panose="02040503050406030204" pitchFamily="18" charset="0"/>
              </a:rPr>
              <a:t>more than one hundred volunteers and the NPH team for giving us these ministry resources.</a:t>
            </a:r>
            <a:endParaRPr lang="en-US" sz="1000" b="0" i="0" u="none" strike="noStrike" baseline="0">
              <a:solidFill>
                <a:srgbClr val="211D1E"/>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rgbClr val="211D1E"/>
              </a:solidFill>
              <a:latin typeface="Cambria" panose="02040503050406030204" pitchFamily="18" charset="0"/>
            </a:endParaRP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10</a:t>
            </a:fld>
            <a:endParaRPr lang="en-US"/>
          </a:p>
        </p:txBody>
      </p:sp>
    </p:spTree>
    <p:extLst>
      <p:ext uri="{BB962C8B-B14F-4D97-AF65-F5344CB8AC3E}">
        <p14:creationId xmlns:p14="http://schemas.microsoft.com/office/powerpoint/2010/main" val="1683779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sz="1200" b="1" i="1" kern="1200" dirty="0">
                <a:effectLst/>
                <a:latin typeface="Calibri" panose="020F0502020204030204" pitchFamily="34" charset="0"/>
                <a:ea typeface="Times New Roman" panose="02020603050405020304" pitchFamily="18" charset="0"/>
                <a:cs typeface="Calibri" panose="020F0502020204030204" pitchFamily="34" charset="0"/>
              </a:rPr>
              <a:t>“A Time for Everything”</a:t>
            </a:r>
            <a:r>
              <a:rPr lang="en-US" sz="1200" b="1" dirty="0">
                <a:effectLst/>
                <a:latin typeface="Calibri" panose="020F0502020204030204" pitchFamily="34" charset="0"/>
                <a:ea typeface="Calibri" panose="020F0502020204030204" pitchFamily="34" charset="0"/>
                <a:cs typeface="Calibri" panose="020F0502020204030204" pitchFamily="34" charset="0"/>
              </a:rPr>
              <a:t>–</a:t>
            </a:r>
            <a:r>
              <a:rPr lang="en-US" sz="1200" dirty="0">
                <a:effectLst/>
                <a:latin typeface="Calibri" panose="020F0502020204030204" pitchFamily="34" charset="0"/>
                <a:ea typeface="Calibri" panose="020F0502020204030204" pitchFamily="34" charset="0"/>
                <a:cs typeface="Calibri" panose="020F0502020204030204" pitchFamily="34" charset="0"/>
              </a:rPr>
              <a:t> S</a:t>
            </a:r>
            <a:r>
              <a:rPr lang="en-US" sz="1200" dirty="0">
                <a:effectLst/>
                <a:latin typeface="Calibri" panose="020F0502020204030204" pitchFamily="34" charset="0"/>
                <a:ea typeface="Calibri" panose="020F0502020204030204" pitchFamily="34" charset="0"/>
                <a:cs typeface="Times New Roman" panose="02020603050405020304" pitchFamily="18" charset="0"/>
              </a:rPr>
              <a:t>tewardship is the lifelong management of all the resources God has given us . . . including a quickly depleting resource called “time.” How we manage the time we have left has huge implications on what we as individuals and as a church do for the rest of our lives. “A Time for Everything” </a:t>
            </a:r>
            <a:r>
              <a:rPr lang="en-US" sz="1200" dirty="0">
                <a:effectLst/>
                <a:latin typeface="Calibri" panose="020F0502020204030204" pitchFamily="34" charset="0"/>
                <a:ea typeface="Calibri" panose="020F0502020204030204" pitchFamily="34" charset="0"/>
                <a:cs typeface="Calibri" panose="020F0502020204030204" pitchFamily="34" charset="0"/>
              </a:rPr>
              <a:t>provides four weeks of worship, sermons, Bible s</a:t>
            </a:r>
            <a:r>
              <a:rPr lang="en-US" sz="1200" dirty="0">
                <a:effectLst/>
                <a:latin typeface="Calibri" panose="020F0502020204030204" pitchFamily="34" charset="0"/>
                <a:ea typeface="Calibri" panose="020F0502020204030204" pitchFamily="34" charset="0"/>
                <a:cs typeface="Times New Roman" panose="02020603050405020304" pitchFamily="18" charset="0"/>
              </a:rPr>
              <a:t>tudies, and devotional resources as </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congregations consider these important times: </a:t>
            </a:r>
            <a:r>
              <a:rPr lang="en-US" sz="1200" dirty="0">
                <a:effectLst/>
                <a:latin typeface="Calibri" panose="020F0502020204030204" pitchFamily="34" charset="0"/>
                <a:ea typeface="Times New Roman" panose="02020603050405020304" pitchFamily="18" charset="0"/>
                <a:cs typeface="Calibri" panose="020F0502020204030204" pitchFamily="34" charset="0"/>
              </a:rPr>
              <a:t>A </a:t>
            </a:r>
            <a:r>
              <a:rPr lang="en-US" sz="1200" dirty="0">
                <a:effectLst/>
                <a:latin typeface="Calibri" panose="020F0502020204030204" pitchFamily="34" charset="0"/>
                <a:ea typeface="Calibri" panose="020F0502020204030204" pitchFamily="34" charset="0"/>
                <a:cs typeface="Calibri" panose="020F0502020204030204" pitchFamily="34" charset="0"/>
              </a:rPr>
              <a:t>Time to </a:t>
            </a:r>
            <a:r>
              <a:rPr lang="en-US" sz="1200" dirty="0">
                <a:effectLst/>
                <a:latin typeface="Calibri" panose="020F0502020204030204" pitchFamily="34" charset="0"/>
                <a:ea typeface="Times New Roman" panose="02020603050405020304" pitchFamily="18" charset="0"/>
                <a:cs typeface="Calibri" panose="020F0502020204030204" pitchFamily="34" charset="0"/>
              </a:rPr>
              <a:t>PRIORITIZE</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A </a:t>
            </a:r>
            <a:r>
              <a:rPr lang="en-US" sz="1200" dirty="0">
                <a:effectLst/>
                <a:latin typeface="Calibri" panose="020F0502020204030204" pitchFamily="34" charset="0"/>
                <a:ea typeface="Calibri" panose="020F0502020204030204" pitchFamily="34" charset="0"/>
                <a:cs typeface="Calibri" panose="020F0502020204030204" pitchFamily="34" charset="0"/>
              </a:rPr>
              <a:t>Time</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for</a:t>
            </a:r>
            <a:r>
              <a:rPr lang="en-US" sz="1200" dirty="0">
                <a:effectLst/>
                <a:latin typeface="Calibri" panose="020F0502020204030204" pitchFamily="34" charset="0"/>
                <a:ea typeface="Times New Roman" panose="02020603050405020304" pitchFamily="18" charset="0"/>
                <a:cs typeface="Calibri" panose="020F0502020204030204" pitchFamily="34" charset="0"/>
              </a:rPr>
              <a:t> PERSPECTIVE</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A </a:t>
            </a:r>
            <a:r>
              <a:rPr lang="en-US" sz="1200" dirty="0">
                <a:effectLst/>
                <a:latin typeface="Calibri" panose="020F0502020204030204" pitchFamily="34" charset="0"/>
                <a:ea typeface="Calibri" panose="020F0502020204030204" pitchFamily="34" charset="0"/>
                <a:cs typeface="Calibri" panose="020F0502020204030204" pitchFamily="34" charset="0"/>
              </a:rPr>
              <a:t>Time</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to</a:t>
            </a:r>
            <a:r>
              <a:rPr lang="en-US" sz="1200" dirty="0">
                <a:effectLst/>
                <a:latin typeface="Calibri" panose="020F0502020204030204" pitchFamily="34" charset="0"/>
                <a:ea typeface="Times New Roman" panose="02020603050405020304" pitchFamily="18" charset="0"/>
                <a:cs typeface="Calibri" panose="020F0502020204030204" pitchFamily="34" charset="0"/>
              </a:rPr>
              <a:t> PLAN</a:t>
            </a:r>
            <a:r>
              <a:rPr lang="en-US" sz="1200" dirty="0">
                <a:effectLst/>
                <a:latin typeface="Calibri" panose="020F0502020204030204" pitchFamily="34" charset="0"/>
                <a:ea typeface="Calibri" panose="020F0502020204030204" pitchFamily="34"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and </a:t>
            </a:r>
            <a:r>
              <a:rPr lang="en-US" sz="1200" dirty="0">
                <a:effectLst/>
                <a:latin typeface="Calibri" panose="020F0502020204030204" pitchFamily="34" charset="0"/>
                <a:ea typeface="Times New Roman" panose="02020603050405020304" pitchFamily="18" charset="0"/>
                <a:cs typeface="Calibri" panose="020F0502020204030204" pitchFamily="34" charset="0"/>
              </a:rPr>
              <a:t>A </a:t>
            </a:r>
            <a:r>
              <a:rPr lang="en-US" sz="1200" dirty="0">
                <a:effectLst/>
                <a:latin typeface="Calibri" panose="020F0502020204030204" pitchFamily="34" charset="0"/>
                <a:ea typeface="Calibri" panose="020F0502020204030204" pitchFamily="34" charset="0"/>
                <a:cs typeface="Calibri" panose="020F0502020204030204" pitchFamily="34" charset="0"/>
              </a:rPr>
              <a:t>Time</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to</a:t>
            </a:r>
            <a:r>
              <a:rPr lang="en-US" sz="1200" dirty="0">
                <a:effectLst/>
                <a:latin typeface="Calibri" panose="020F0502020204030204" pitchFamily="34" charset="0"/>
                <a:ea typeface="Times New Roman" panose="02020603050405020304" pitchFamily="18" charset="0"/>
                <a:cs typeface="Calibri" panose="020F0502020204030204" pitchFamily="34" charset="0"/>
              </a:rPr>
              <a:t> PAUSE</a:t>
            </a:r>
            <a:r>
              <a:rPr lang="en-US" sz="1200" dirty="0">
                <a:effectLst/>
                <a:latin typeface="Calibri" panose="020F0502020204030204" pitchFamily="34" charset="0"/>
                <a:ea typeface="Calibri" panose="020F0502020204030204" pitchFamily="34" charset="0"/>
                <a:cs typeface="Calibri" panose="020F0502020204030204" pitchFamily="34" charset="0"/>
              </a:rPr>
              <a:t>.  This resource is now available.</a:t>
            </a:r>
            <a:r>
              <a:rPr lang="en-US" sz="1200" i="1"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6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Symbol" panose="05050102010706020507" pitchFamily="18" charset="2"/>
              <a:buChar char=""/>
            </a:pPr>
            <a:r>
              <a:rPr lang="en-US" sz="1200" u="none" strike="noStrike" dirty="0">
                <a:solidFill>
                  <a:schemeClr val="bg1"/>
                </a:solidFill>
                <a:effectLst/>
                <a:latin typeface="Arial" panose="020B0604020202020204" pitchFamily="34" charset="0"/>
                <a:cs typeface="Arial" panose="020B0604020202020204" pitchFamily="34" charset="0"/>
              </a:rPr>
              <a:t>In the coming biennium, resources will be developed for Talent, Treasure, Temple, and Truth. Together, they will form </a:t>
            </a:r>
            <a:r>
              <a:rPr lang="en-US" sz="1200" b="1" u="none" strike="noStrike" dirty="0">
                <a:solidFill>
                  <a:schemeClr val="bg1"/>
                </a:solidFill>
                <a:effectLst/>
                <a:latin typeface="Arial" panose="020B0604020202020204" pitchFamily="34" charset="0"/>
                <a:cs typeface="Arial" panose="020B0604020202020204" pitchFamily="34" charset="0"/>
              </a:rPr>
              <a:t>“The Stewardship Legacy Series.”</a:t>
            </a: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strike="noStrike" dirty="0">
              <a:solidFill>
                <a:schemeClr val="bg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06DD9-EC02-B64B-A9A5-205B4F4CB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90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More than 70% of unchurched people surveyed say they would be at least somewhat likely to accept an invitation to church from a churched acquaintance.  Yet, many WELS members have never invited an unchurched person. We hope to help WELS congregations understand what may be keeping their members from proffering invitations, remove unnecessary obstacles, and encourage and equip members to do invitation evangelism</a:t>
            </a:r>
          </a:p>
          <a:p>
            <a:pPr marL="0" indent="0">
              <a:buFontTx/>
              <a:buNone/>
            </a:pPr>
            <a:endParaRPr lang="en-US"/>
          </a:p>
          <a:p>
            <a:pPr marL="0" indent="0">
              <a:buFontTx/>
              <a:buNone/>
            </a:pPr>
            <a:r>
              <a:rPr lang="en-US"/>
              <a:t>Many WELS congregations have members who travel a significant distance to worship. 30-60 minutes is not unusual. This makes it difficult for members to invite neighbors to join them for worship, BIC or congregational fellowship activities.  </a:t>
            </a:r>
            <a:r>
              <a:rPr lang="en-US" i="1"/>
              <a:t>Local </a:t>
            </a:r>
            <a:r>
              <a:rPr lang="en-US" i="0"/>
              <a:t>will help congregations in such a situation create a presence in their local communities to reach the lost in their neighborhoods.</a:t>
            </a:r>
            <a:endParaRPr lang="en-US" i="1"/>
          </a:p>
          <a:p>
            <a:pPr marL="0" indent="0">
              <a:buFontTx/>
              <a:buNone/>
            </a:pPr>
            <a:endParaRPr lang="en-US"/>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255286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a:t>Click to edit Master title style</a:t>
            </a:r>
          </a:p>
        </p:txBody>
      </p:sp>
    </p:spTree>
    <p:extLst>
      <p:ext uri="{BB962C8B-B14F-4D97-AF65-F5344CB8AC3E}">
        <p14:creationId xmlns:p14="http://schemas.microsoft.com/office/powerpoint/2010/main" val="352260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4940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7222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09488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0180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a:t>Click to edit Master title style</a:t>
            </a:r>
          </a:p>
        </p:txBody>
      </p:sp>
    </p:spTree>
    <p:extLst>
      <p:ext uri="{BB962C8B-B14F-4D97-AF65-F5344CB8AC3E}">
        <p14:creationId xmlns:p14="http://schemas.microsoft.com/office/powerpoint/2010/main" val="422083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3388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3086E803-4762-22DA-58B1-6334C9CC8DC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5445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756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27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0022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9543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64509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712163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5752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5528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12980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71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36763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28069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25966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10756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965532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70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27E0-002D-0B02-8B4F-CB0CD6554F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C4C556-7183-7AB6-9A6F-60F2FE7E3A7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857DAB-D42A-D947-E01C-EF159EABFDFD}"/>
              </a:ext>
            </a:extLst>
          </p:cNvPr>
          <p:cNvSpPr>
            <a:spLocks noGrp="1"/>
          </p:cNvSpPr>
          <p:nvPr>
            <p:ph type="dt" sz="half" idx="10"/>
          </p:nvPr>
        </p:nvSpPr>
        <p:spPr/>
        <p:txBody>
          <a:bodyPr/>
          <a:lstStyle/>
          <a:p>
            <a:fld id="{2383A920-3BC7-4617-88BC-D732D27CD03D}" type="datetime1">
              <a:rPr lang="en-US" smtClean="0"/>
              <a:t>8/2/23</a:t>
            </a:fld>
            <a:endParaRPr lang="en-US"/>
          </a:p>
        </p:txBody>
      </p:sp>
      <p:sp>
        <p:nvSpPr>
          <p:cNvPr id="5" name="Footer Placeholder 4">
            <a:extLst>
              <a:ext uri="{FF2B5EF4-FFF2-40B4-BE49-F238E27FC236}">
                <a16:creationId xmlns:a16="http://schemas.microsoft.com/office/drawing/2014/main" id="{ADFD9B27-3587-A7EB-10CA-CEC740B45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78E9-B030-6708-B1ED-8A5925C3425E}"/>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802285670"/>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3E3E8-CD77-0009-469F-8EE6989DA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86CAF-D7D1-10AF-E7BC-03EDA77062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649DA-04B1-520A-0D81-6BF4856FB45D}"/>
              </a:ext>
            </a:extLst>
          </p:cNvPr>
          <p:cNvSpPr>
            <a:spLocks noGrp="1"/>
          </p:cNvSpPr>
          <p:nvPr>
            <p:ph type="dt" sz="half" idx="10"/>
          </p:nvPr>
        </p:nvSpPr>
        <p:spPr/>
        <p:txBody>
          <a:bodyPr/>
          <a:lstStyle/>
          <a:p>
            <a:fld id="{99055075-58CA-4315-A74E-B5A378A0818E}" type="datetime1">
              <a:rPr lang="en-US" smtClean="0"/>
              <a:t>8/2/23</a:t>
            </a:fld>
            <a:endParaRPr lang="en-US"/>
          </a:p>
        </p:txBody>
      </p:sp>
      <p:sp>
        <p:nvSpPr>
          <p:cNvPr id="5" name="Footer Placeholder 4">
            <a:extLst>
              <a:ext uri="{FF2B5EF4-FFF2-40B4-BE49-F238E27FC236}">
                <a16:creationId xmlns:a16="http://schemas.microsoft.com/office/drawing/2014/main" id="{65A80CD8-326C-381D-BE0A-AA1C5EFA9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3BBB5-BE50-FB6B-523A-6F6A586C2DB8}"/>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119703425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88A0-A953-10BE-46BF-16A7E16E139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07ABF3-3127-5B19-53B0-3A60FD059C5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F07BD3-54AB-6417-3F3E-479711550CF4}"/>
              </a:ext>
            </a:extLst>
          </p:cNvPr>
          <p:cNvSpPr>
            <a:spLocks noGrp="1"/>
          </p:cNvSpPr>
          <p:nvPr>
            <p:ph type="dt" sz="half" idx="10"/>
          </p:nvPr>
        </p:nvSpPr>
        <p:spPr/>
        <p:txBody>
          <a:bodyPr/>
          <a:lstStyle/>
          <a:p>
            <a:fld id="{DE5F5A61-2A5B-4709-A3EE-81563748B807}" type="datetime1">
              <a:rPr lang="en-US" smtClean="0"/>
              <a:t>8/2/23</a:t>
            </a:fld>
            <a:endParaRPr lang="en-US"/>
          </a:p>
        </p:txBody>
      </p:sp>
      <p:sp>
        <p:nvSpPr>
          <p:cNvPr id="5" name="Footer Placeholder 4">
            <a:extLst>
              <a:ext uri="{FF2B5EF4-FFF2-40B4-BE49-F238E27FC236}">
                <a16:creationId xmlns:a16="http://schemas.microsoft.com/office/drawing/2014/main" id="{633507A9-780E-0EB7-0A6A-F33CAA4BE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0C8B3-8003-FE1E-63A6-D359456DDE66}"/>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3144155381"/>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6F14-FC00-15DA-6A25-60C6E8FB1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6D45D0-1589-F02B-3E65-70DA9380B214}"/>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1B190A-AB9C-9A8C-47C6-A0659A1FC02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CE3ABC-1DF1-EB45-06BB-4D9CF2F80492}"/>
              </a:ext>
            </a:extLst>
          </p:cNvPr>
          <p:cNvSpPr>
            <a:spLocks noGrp="1"/>
          </p:cNvSpPr>
          <p:nvPr>
            <p:ph type="dt" sz="half" idx="10"/>
          </p:nvPr>
        </p:nvSpPr>
        <p:spPr/>
        <p:txBody>
          <a:bodyPr/>
          <a:lstStyle/>
          <a:p>
            <a:fld id="{FEBA6477-C337-4B1E-BD87-435AE7079233}" type="datetime1">
              <a:rPr lang="en-US" smtClean="0"/>
              <a:t>8/2/23</a:t>
            </a:fld>
            <a:endParaRPr lang="en-US"/>
          </a:p>
        </p:txBody>
      </p:sp>
      <p:sp>
        <p:nvSpPr>
          <p:cNvPr id="6" name="Footer Placeholder 5">
            <a:extLst>
              <a:ext uri="{FF2B5EF4-FFF2-40B4-BE49-F238E27FC236}">
                <a16:creationId xmlns:a16="http://schemas.microsoft.com/office/drawing/2014/main" id="{7F1936F5-3AB8-D241-7399-462956D59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8BB360-C5B7-FB12-A63B-DF3AC157759D}"/>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3053824766"/>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9" name="Title 1">
            <a:extLst>
              <a:ext uri="{FF2B5EF4-FFF2-40B4-BE49-F238E27FC236}">
                <a16:creationId xmlns:a16="http://schemas.microsoft.com/office/drawing/2014/main" id="{9CF70309-8288-D6B8-1C17-D1723510F794}"/>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58316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E51DA-1359-6927-4A5C-AD9A60DD3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8B8790-9FEF-055B-5DB4-99B5319E615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E8C18-3AC8-1229-3445-479F199D883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84F61F-590D-D70D-16A0-3291C1A9A90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041B-6790-3A32-C439-3F8FA1AB67E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D4F24-8321-3CF0-1951-E48088B9FE3E}"/>
              </a:ext>
            </a:extLst>
          </p:cNvPr>
          <p:cNvSpPr>
            <a:spLocks noGrp="1"/>
          </p:cNvSpPr>
          <p:nvPr>
            <p:ph type="dt" sz="half" idx="10"/>
          </p:nvPr>
        </p:nvSpPr>
        <p:spPr/>
        <p:txBody>
          <a:bodyPr/>
          <a:lstStyle/>
          <a:p>
            <a:fld id="{C5C1BF16-752C-46C0-AFBC-E0CB9881DFD5}" type="datetime1">
              <a:rPr lang="en-US" smtClean="0"/>
              <a:t>8/2/23</a:t>
            </a:fld>
            <a:endParaRPr lang="en-US"/>
          </a:p>
        </p:txBody>
      </p:sp>
      <p:sp>
        <p:nvSpPr>
          <p:cNvPr id="8" name="Footer Placeholder 7">
            <a:extLst>
              <a:ext uri="{FF2B5EF4-FFF2-40B4-BE49-F238E27FC236}">
                <a16:creationId xmlns:a16="http://schemas.microsoft.com/office/drawing/2014/main" id="{FE548B40-E1CF-A9E1-B3CB-B215F52CAC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84C399-C356-5451-C7A4-5C9FCC39874F}"/>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3561351084"/>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59FF-6931-5B47-9BF4-53E0E5EC6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29905-F483-7CDC-63CF-9AA34871EA82}"/>
              </a:ext>
            </a:extLst>
          </p:cNvPr>
          <p:cNvSpPr>
            <a:spLocks noGrp="1"/>
          </p:cNvSpPr>
          <p:nvPr>
            <p:ph type="dt" sz="half" idx="10"/>
          </p:nvPr>
        </p:nvSpPr>
        <p:spPr/>
        <p:txBody>
          <a:bodyPr/>
          <a:lstStyle/>
          <a:p>
            <a:fld id="{FAEC3A8A-70A0-446F-A26F-DD6688E3CF31}" type="datetime1">
              <a:rPr lang="en-US" smtClean="0"/>
              <a:t>8/2/23</a:t>
            </a:fld>
            <a:endParaRPr lang="en-US"/>
          </a:p>
        </p:txBody>
      </p:sp>
      <p:sp>
        <p:nvSpPr>
          <p:cNvPr id="4" name="Footer Placeholder 3">
            <a:extLst>
              <a:ext uri="{FF2B5EF4-FFF2-40B4-BE49-F238E27FC236}">
                <a16:creationId xmlns:a16="http://schemas.microsoft.com/office/drawing/2014/main" id="{51BAB850-AA75-66F3-2908-B27C9DF72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38C13F-1699-6C29-FCE1-64DD6F742539}"/>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1642287217"/>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88BDF8-8CD5-A486-98F7-EF6E5E17F423}"/>
              </a:ext>
            </a:extLst>
          </p:cNvPr>
          <p:cNvSpPr>
            <a:spLocks noGrp="1"/>
          </p:cNvSpPr>
          <p:nvPr>
            <p:ph type="dt" sz="half" idx="10"/>
          </p:nvPr>
        </p:nvSpPr>
        <p:spPr/>
        <p:txBody>
          <a:bodyPr/>
          <a:lstStyle/>
          <a:p>
            <a:fld id="{5CA6E2AA-6003-4D57-BD39-C112030B05D3}" type="datetime1">
              <a:rPr lang="en-US" smtClean="0"/>
              <a:t>8/2/23</a:t>
            </a:fld>
            <a:endParaRPr lang="en-US"/>
          </a:p>
        </p:txBody>
      </p:sp>
      <p:sp>
        <p:nvSpPr>
          <p:cNvPr id="3" name="Footer Placeholder 2">
            <a:extLst>
              <a:ext uri="{FF2B5EF4-FFF2-40B4-BE49-F238E27FC236}">
                <a16:creationId xmlns:a16="http://schemas.microsoft.com/office/drawing/2014/main" id="{27E4734C-C3D1-9B42-8572-EEFF4ACD7D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C6B78D-136E-FEA8-F796-B009C22FBE56}"/>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4100449562"/>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71B4-02F4-7FD6-157A-77D9B4F04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E66C52-5D69-6F02-DD17-937D735F78B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533C4-782D-D23F-95A2-DD55A9E5795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84B55-35C8-65AD-A4D9-4895989E4138}"/>
              </a:ext>
            </a:extLst>
          </p:cNvPr>
          <p:cNvSpPr>
            <a:spLocks noGrp="1"/>
          </p:cNvSpPr>
          <p:nvPr>
            <p:ph type="dt" sz="half" idx="10"/>
          </p:nvPr>
        </p:nvSpPr>
        <p:spPr/>
        <p:txBody>
          <a:bodyPr/>
          <a:lstStyle/>
          <a:p>
            <a:fld id="{23179326-A401-4843-BF1A-08C9F11032A4}" type="datetime1">
              <a:rPr lang="en-US" smtClean="0"/>
              <a:t>8/2/23</a:t>
            </a:fld>
            <a:endParaRPr lang="en-US"/>
          </a:p>
        </p:txBody>
      </p:sp>
      <p:sp>
        <p:nvSpPr>
          <p:cNvPr id="6" name="Footer Placeholder 5">
            <a:extLst>
              <a:ext uri="{FF2B5EF4-FFF2-40B4-BE49-F238E27FC236}">
                <a16:creationId xmlns:a16="http://schemas.microsoft.com/office/drawing/2014/main" id="{862046E8-64B2-5973-05D3-29427FD9F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6F96E-9860-C55D-C1FE-785BDF2C0066}"/>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2700943649"/>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3224-B196-8C86-C503-C79389DD2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70DD05-D8AA-B569-8E1D-2B3928601E1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4B3390EF-27FD-7711-8896-FF5257AE0CC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D6461D-CB44-6A8A-F90A-D6B160A70E4E}"/>
              </a:ext>
            </a:extLst>
          </p:cNvPr>
          <p:cNvSpPr>
            <a:spLocks noGrp="1"/>
          </p:cNvSpPr>
          <p:nvPr>
            <p:ph type="dt" sz="half" idx="10"/>
          </p:nvPr>
        </p:nvSpPr>
        <p:spPr/>
        <p:txBody>
          <a:bodyPr/>
          <a:lstStyle/>
          <a:p>
            <a:fld id="{4A4B372C-95C9-4A0A-9BC1-BE1E51C6560C}" type="datetime1">
              <a:rPr lang="en-US" smtClean="0"/>
              <a:t>8/2/23</a:t>
            </a:fld>
            <a:endParaRPr lang="en-US"/>
          </a:p>
        </p:txBody>
      </p:sp>
      <p:sp>
        <p:nvSpPr>
          <p:cNvPr id="6" name="Footer Placeholder 5">
            <a:extLst>
              <a:ext uri="{FF2B5EF4-FFF2-40B4-BE49-F238E27FC236}">
                <a16:creationId xmlns:a16="http://schemas.microsoft.com/office/drawing/2014/main" id="{9BAE4723-3362-11ED-7143-88AEC2012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F243E-9601-D1D6-A7DB-73DB8DBDDFD3}"/>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1424320113"/>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078E-C037-F1EE-F1DC-5A9937A6E5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ED981A-78B0-CA4B-1EDD-B33ACB05A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33C2E-C0F7-9874-BBD5-44E6428E2D69}"/>
              </a:ext>
            </a:extLst>
          </p:cNvPr>
          <p:cNvSpPr>
            <a:spLocks noGrp="1"/>
          </p:cNvSpPr>
          <p:nvPr>
            <p:ph type="dt" sz="half" idx="10"/>
          </p:nvPr>
        </p:nvSpPr>
        <p:spPr/>
        <p:txBody>
          <a:bodyPr/>
          <a:lstStyle/>
          <a:p>
            <a:fld id="{6961063B-5486-4728-8866-BD124A727493}" type="datetime1">
              <a:rPr lang="en-US" smtClean="0"/>
              <a:t>8/2/23</a:t>
            </a:fld>
            <a:endParaRPr lang="en-US"/>
          </a:p>
        </p:txBody>
      </p:sp>
      <p:sp>
        <p:nvSpPr>
          <p:cNvPr id="5" name="Footer Placeholder 4">
            <a:extLst>
              <a:ext uri="{FF2B5EF4-FFF2-40B4-BE49-F238E27FC236}">
                <a16:creationId xmlns:a16="http://schemas.microsoft.com/office/drawing/2014/main" id="{7DEB293D-F3B3-7F26-15E7-FA9DA2265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0D128-E5A2-0231-D496-F775A6066643}"/>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1859362831"/>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1E1AFE-5AB9-9DE8-674F-0BDDADCBD375}"/>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30A81-57F6-003B-B2C1-5E5FD71B232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EAB14-500B-0CFB-6054-518AB2A5DFCA}"/>
              </a:ext>
            </a:extLst>
          </p:cNvPr>
          <p:cNvSpPr>
            <a:spLocks noGrp="1"/>
          </p:cNvSpPr>
          <p:nvPr>
            <p:ph type="dt" sz="half" idx="10"/>
          </p:nvPr>
        </p:nvSpPr>
        <p:spPr/>
        <p:txBody>
          <a:bodyPr/>
          <a:lstStyle/>
          <a:p>
            <a:fld id="{D3DDDEE0-9226-496A-81B7-C7954210537B}" type="datetime1">
              <a:rPr lang="en-US" smtClean="0"/>
              <a:t>8/2/23</a:t>
            </a:fld>
            <a:endParaRPr lang="en-US"/>
          </a:p>
        </p:txBody>
      </p:sp>
      <p:sp>
        <p:nvSpPr>
          <p:cNvPr id="5" name="Footer Placeholder 4">
            <a:extLst>
              <a:ext uri="{FF2B5EF4-FFF2-40B4-BE49-F238E27FC236}">
                <a16:creationId xmlns:a16="http://schemas.microsoft.com/office/drawing/2014/main" id="{047E5CFA-8FB2-C96E-2CFA-BDC1BBAE3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681DE-AB80-5617-8ABC-26DD805504F5}"/>
              </a:ext>
            </a:extLst>
          </p:cNvPr>
          <p:cNvSpPr>
            <a:spLocks noGrp="1"/>
          </p:cNvSpPr>
          <p:nvPr>
            <p:ph type="sldNum" sz="quarter" idx="12"/>
          </p:nvPr>
        </p:nvSpPr>
        <p:spPr/>
        <p:txBody>
          <a:bodyPr/>
          <a:lstStyle/>
          <a:p>
            <a:fld id="{FF2E6CA6-1B84-4B2B-ACB7-8AA77594B3A5}" type="slidenum">
              <a:rPr lang="en-US" smtClean="0"/>
              <a:t>‹#›</a:t>
            </a:fld>
            <a:endParaRPr lang="en-US"/>
          </a:p>
        </p:txBody>
      </p:sp>
    </p:spTree>
    <p:extLst>
      <p:ext uri="{BB962C8B-B14F-4D97-AF65-F5344CB8AC3E}">
        <p14:creationId xmlns:p14="http://schemas.microsoft.com/office/powerpoint/2010/main" val="4144605444"/>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4067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99"/>
        <p:cNvGrpSpPr/>
        <p:nvPr/>
      </p:nvGrpSpPr>
      <p:grpSpPr>
        <a:xfrm>
          <a:off x="0" y="0"/>
          <a:ext cx="0" cy="0"/>
          <a:chOff x="0" y="0"/>
          <a:chExt cx="0" cy="0"/>
        </a:xfrm>
      </p:grpSpPr>
      <p:sp>
        <p:nvSpPr>
          <p:cNvPr id="100" name="Google Shape;100;p35"/>
          <p:cNvSpPr txBox="1">
            <a:spLocks noGrp="1"/>
          </p:cNvSpPr>
          <p:nvPr>
            <p:ph type="title"/>
          </p:nvPr>
        </p:nvSpPr>
        <p:spPr>
          <a:xfrm>
            <a:off x="653667" y="701800"/>
            <a:ext cx="7472000" cy="5454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chemeClr val="lt1"/>
              </a:buClr>
              <a:buSzPts val="4800"/>
              <a:buFont typeface="Calibri"/>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101" name="Google Shape;101;p35"/>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50255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2"/>
        <p:cNvGrpSpPr/>
        <p:nvPr/>
      </p:nvGrpSpPr>
      <p:grpSpPr>
        <a:xfrm>
          <a:off x="0" y="0"/>
          <a:ext cx="0" cy="0"/>
          <a:chOff x="0" y="0"/>
          <a:chExt cx="0" cy="0"/>
        </a:xfrm>
      </p:grpSpPr>
      <p:sp>
        <p:nvSpPr>
          <p:cNvPr id="103" name="Google Shape;10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030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8/2/23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
        <p:nvSpPr>
          <p:cNvPr id="11" name="Title 1">
            <a:extLst>
              <a:ext uri="{FF2B5EF4-FFF2-40B4-BE49-F238E27FC236}">
                <a16:creationId xmlns:a16="http://schemas.microsoft.com/office/drawing/2014/main" id="{0DEBF287-6A86-C613-F0A9-BA218B818E3E}"/>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688804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1EAD6-D13E-A747-85E1-20A119BDAA79}"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B82B1-5536-D147-AB61-712F42DCA530}" type="slidenum">
              <a:rPr lang="en-US" smtClean="0"/>
              <a:t>‹#›</a:t>
            </a:fld>
            <a:endParaRPr lang="en-US"/>
          </a:p>
        </p:txBody>
      </p:sp>
    </p:spTree>
    <p:extLst>
      <p:ext uri="{BB962C8B-B14F-4D97-AF65-F5344CB8AC3E}">
        <p14:creationId xmlns:p14="http://schemas.microsoft.com/office/powerpoint/2010/main" val="23266254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41B7-57ED-515A-DE89-267E79C1B4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01708-3100-CBC6-C262-889702D23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C374B0-BE30-FB18-A44E-A8758DCBE623}"/>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5" name="Footer Placeholder 4">
            <a:extLst>
              <a:ext uri="{FF2B5EF4-FFF2-40B4-BE49-F238E27FC236}">
                <a16:creationId xmlns:a16="http://schemas.microsoft.com/office/drawing/2014/main" id="{A99A0B94-69FA-AA72-8D54-22BEBF793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F7537-1109-275B-D42B-4E57F0F2ADCF}"/>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2789723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8352-C66A-9609-616A-E47DD5B23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0E521-EE9F-6479-0C29-96F35ECC46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2B3EE-9096-3C80-8391-5B047FFCBB70}"/>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5" name="Footer Placeholder 4">
            <a:extLst>
              <a:ext uri="{FF2B5EF4-FFF2-40B4-BE49-F238E27FC236}">
                <a16:creationId xmlns:a16="http://schemas.microsoft.com/office/drawing/2014/main" id="{B7D2DCAB-4301-5BC8-5C0E-52BA8CB9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B3880-F18E-8DDE-1A70-2EEFA6E7ACA9}"/>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4086205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AE01-59C1-6585-CEA7-4BB37591A4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6B4A78-2180-A9C0-37D5-8683C9E103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E9A45-313A-4749-0D6D-C1D1E3A2AF07}"/>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5" name="Footer Placeholder 4">
            <a:extLst>
              <a:ext uri="{FF2B5EF4-FFF2-40B4-BE49-F238E27FC236}">
                <a16:creationId xmlns:a16="http://schemas.microsoft.com/office/drawing/2014/main" id="{B348EA26-DDBE-EF79-43AD-7A8D75D8B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AC8DB-7A84-AEDA-8E19-5428CB92E5D2}"/>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3887309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F591-BB22-784E-F799-F3D3E4C17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A506B-742F-0383-FBC7-39123BD753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45265-3CDF-8AF5-B624-718B4FB90A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C91666-70D5-A024-36A2-3A141AC12998}"/>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6" name="Footer Placeholder 5">
            <a:extLst>
              <a:ext uri="{FF2B5EF4-FFF2-40B4-BE49-F238E27FC236}">
                <a16:creationId xmlns:a16="http://schemas.microsoft.com/office/drawing/2014/main" id="{B6029B89-1664-394A-3CBB-27929FCDC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699D77-7BFF-1A04-69BF-405DED1D9969}"/>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1429945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7D59-BEA0-9FE7-120D-CF8F28DD55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6EA55-232F-C135-37DB-2A4BA6D79A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E20C1-EF90-4D92-0DD9-B1341C2F6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8427F-4B86-75C0-68E1-507D6E87C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648A4-D1BC-165B-29B7-1F659C293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3B8854-0B51-CE77-3B73-3F9D7344B60B}"/>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8" name="Footer Placeholder 7">
            <a:extLst>
              <a:ext uri="{FF2B5EF4-FFF2-40B4-BE49-F238E27FC236}">
                <a16:creationId xmlns:a16="http://schemas.microsoft.com/office/drawing/2014/main" id="{F252CD15-7787-10D8-3A75-26E3AB27D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EC6E1C-6F4D-6639-5579-589A8DE382CE}"/>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125017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3F75-BBBD-747F-6DAE-7F59BD150F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3B5676-2416-74A9-D5BA-D30CD6DF3C4A}"/>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4" name="Footer Placeholder 3">
            <a:extLst>
              <a:ext uri="{FF2B5EF4-FFF2-40B4-BE49-F238E27FC236}">
                <a16:creationId xmlns:a16="http://schemas.microsoft.com/office/drawing/2014/main" id="{063EFFBF-208A-37A4-B815-5C11C37AE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546CD6-0540-A581-0D29-DB19F89F156D}"/>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1232703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A69A1-3FB5-D12D-C2CA-D4C2CF8A9AC8}"/>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3" name="Footer Placeholder 2">
            <a:extLst>
              <a:ext uri="{FF2B5EF4-FFF2-40B4-BE49-F238E27FC236}">
                <a16:creationId xmlns:a16="http://schemas.microsoft.com/office/drawing/2014/main" id="{A8ACB8DA-4799-26EB-0D9D-ED4D1C73DE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542BC-CA01-78BE-6D57-06A498D31874}"/>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2375733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FB85-702E-46A9-AA94-81E5149B5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4D812-28AB-EB25-FFB4-3A9C0EA54B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B5CF2B-FF6B-1DD8-3C98-7975226F4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068BC-B3F0-4B9B-EAB4-9B32E9DFF156}"/>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6" name="Footer Placeholder 5">
            <a:extLst>
              <a:ext uri="{FF2B5EF4-FFF2-40B4-BE49-F238E27FC236}">
                <a16:creationId xmlns:a16="http://schemas.microsoft.com/office/drawing/2014/main" id="{F7151E2D-6784-DC0C-D267-242D55A68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EEDF8-422E-B949-6C70-FF5151F83863}"/>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1123349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F3FE-6D4E-19AB-289F-3EEF4D172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044316-FB8E-977C-9C6B-185C899528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44FB55-A987-52FF-1392-1ED3371FF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9634D-5BD8-4A95-396B-2E13E8C485E8}"/>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6" name="Footer Placeholder 5">
            <a:extLst>
              <a:ext uri="{FF2B5EF4-FFF2-40B4-BE49-F238E27FC236}">
                <a16:creationId xmlns:a16="http://schemas.microsoft.com/office/drawing/2014/main" id="{5CC84579-879F-C3B7-E4D2-C1C49F1D2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77CA15-2307-B674-B3D7-FE02CAC3AB33}"/>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293900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8DAA7C4B-ABB2-3368-72C2-DF99DA185799}"/>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796928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B42-6E2B-8743-F435-8E1548CEAF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BC324-E614-82C2-61AF-EFBD75D916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25510-1E63-325A-8391-84C1AF55DECA}"/>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5" name="Footer Placeholder 4">
            <a:extLst>
              <a:ext uri="{FF2B5EF4-FFF2-40B4-BE49-F238E27FC236}">
                <a16:creationId xmlns:a16="http://schemas.microsoft.com/office/drawing/2014/main" id="{BACC1B00-DA36-9370-999B-3786576D1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DABF1-44A9-D63B-5838-19E9E198D37E}"/>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4014489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A18FBD-74B1-66FB-EEDA-BFF9FB149E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555C16-1B3A-803E-3547-D349C33824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7F38B-4E32-5792-654D-4C61233BC4D5}"/>
              </a:ext>
            </a:extLst>
          </p:cNvPr>
          <p:cNvSpPr>
            <a:spLocks noGrp="1"/>
          </p:cNvSpPr>
          <p:nvPr>
            <p:ph type="dt" sz="half" idx="10"/>
          </p:nvPr>
        </p:nvSpPr>
        <p:spPr/>
        <p:txBody>
          <a:bodyPr/>
          <a:lstStyle/>
          <a:p>
            <a:fld id="{8738DEDA-2B03-B64A-A549-84CED61CAF65}" type="datetimeFigureOut">
              <a:rPr lang="en-US" smtClean="0"/>
              <a:t>8/2/23</a:t>
            </a:fld>
            <a:endParaRPr lang="en-US"/>
          </a:p>
        </p:txBody>
      </p:sp>
      <p:sp>
        <p:nvSpPr>
          <p:cNvPr id="5" name="Footer Placeholder 4">
            <a:extLst>
              <a:ext uri="{FF2B5EF4-FFF2-40B4-BE49-F238E27FC236}">
                <a16:creationId xmlns:a16="http://schemas.microsoft.com/office/drawing/2014/main" id="{908F2817-2561-0200-4F70-151B14BA1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B7DE-8F87-B542-FD72-6AFFBE3A5AF8}"/>
              </a:ext>
            </a:extLst>
          </p:cNvPr>
          <p:cNvSpPr>
            <a:spLocks noGrp="1"/>
          </p:cNvSpPr>
          <p:nvPr>
            <p:ph type="sldNum" sz="quarter" idx="12"/>
          </p:nvPr>
        </p:nvSpPr>
        <p:spPr/>
        <p:txBody>
          <a:bodyPr/>
          <a:lstStyle/>
          <a:p>
            <a:fld id="{9D456C29-C24C-8248-904F-A8637049629A}" type="slidenum">
              <a:rPr lang="en-US" smtClean="0"/>
              <a:t>‹#›</a:t>
            </a:fld>
            <a:endParaRPr lang="en-US"/>
          </a:p>
        </p:txBody>
      </p:sp>
    </p:spTree>
    <p:extLst>
      <p:ext uri="{BB962C8B-B14F-4D97-AF65-F5344CB8AC3E}">
        <p14:creationId xmlns:p14="http://schemas.microsoft.com/office/powerpoint/2010/main" val="2563380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F60E-FDD2-454D-8945-1D768FE4D0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357CF9-341A-4B24-937C-FAF6F76F671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75427-C8B0-4597-8A98-B28BFB8DBA20}"/>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5" name="Footer Placeholder 4">
            <a:extLst>
              <a:ext uri="{FF2B5EF4-FFF2-40B4-BE49-F238E27FC236}">
                <a16:creationId xmlns:a16="http://schemas.microsoft.com/office/drawing/2014/main" id="{F07A851F-CCC8-445B-B32C-D570BEF7E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34CD7-BA2E-4155-9922-BA9CC5DE3B74}"/>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691006806"/>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58BD-ACCA-4AE4-815B-347F56079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DD571-CC2A-4942-874F-6A6C4ED4E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82462-9485-41B9-891E-DDFAE166B10A}"/>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5" name="Footer Placeholder 4">
            <a:extLst>
              <a:ext uri="{FF2B5EF4-FFF2-40B4-BE49-F238E27FC236}">
                <a16:creationId xmlns:a16="http://schemas.microsoft.com/office/drawing/2014/main" id="{899BB801-2D09-4960-B0C0-806928D17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247D0-CAE0-4519-A1FC-9316DD7A5138}"/>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1746551349"/>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D2D8-C263-490F-A82D-A1680352F0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7661BD-AD86-4058-9A41-81DE0B6C75E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575009-7DB6-4DDA-BD96-D4EFDE03BC20}"/>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5" name="Footer Placeholder 4">
            <a:extLst>
              <a:ext uri="{FF2B5EF4-FFF2-40B4-BE49-F238E27FC236}">
                <a16:creationId xmlns:a16="http://schemas.microsoft.com/office/drawing/2014/main" id="{700AC77F-7708-43C7-A3DB-9958FF94E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2A4C2-0BC1-4483-B6B0-FD910FD75D27}"/>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2186674210"/>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F2B0-1E13-4FC1-BD57-EEDA440A3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CD38D-30FB-432D-953F-BD875DA19F5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E86E57-70DF-4E64-A2A5-EE39B0100BC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B52D58-7023-46FD-800B-EB87D5942B6C}"/>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6" name="Footer Placeholder 5">
            <a:extLst>
              <a:ext uri="{FF2B5EF4-FFF2-40B4-BE49-F238E27FC236}">
                <a16:creationId xmlns:a16="http://schemas.microsoft.com/office/drawing/2014/main" id="{1770A121-FF06-4536-9EC0-78FC7198C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C09BE-678C-4819-8976-D0D71668D52C}"/>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78366647"/>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7C1B-EBA3-467D-99CC-7C9F6BF1A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35977A-A63A-466A-B4E2-875AB1AE476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58DB0E-E29B-4E36-BB06-4953B18E1EF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88AAC4-8E81-4726-9111-7E600121C46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23262-8ED7-49D7-B0E8-6A46F3B5950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A585B2-C663-4C3E-9E87-E1B465327581}"/>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8" name="Footer Placeholder 7">
            <a:extLst>
              <a:ext uri="{FF2B5EF4-FFF2-40B4-BE49-F238E27FC236}">
                <a16:creationId xmlns:a16="http://schemas.microsoft.com/office/drawing/2014/main" id="{EA165A8B-6E49-4C5E-905A-D345933B1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B4E5E4-A140-4AA4-97B1-A3B760FBA911}"/>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3562825937"/>
      </p:ext>
    </p:extLst>
  </p:cSld>
  <p:clrMapOvr>
    <a:masterClrMapping/>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A31E-274D-447C-881D-0FC32A9DC1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397AA-DE74-4E61-A10E-AC542C9AF37F}"/>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4" name="Footer Placeholder 3">
            <a:extLst>
              <a:ext uri="{FF2B5EF4-FFF2-40B4-BE49-F238E27FC236}">
                <a16:creationId xmlns:a16="http://schemas.microsoft.com/office/drawing/2014/main" id="{42B94699-19F3-405C-9D8E-8AA92184FC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C02D09-F04D-461A-A8F6-19ED673BAE2E}"/>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63896166"/>
      </p:ext>
    </p:extLst>
  </p:cSld>
  <p:clrMapOvr>
    <a:masterClrMapping/>
  </p:clrMapOvr>
  <p:transition spd="slow">
    <p:cove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181B05-AEA7-435A-9809-7948EA2367EA}"/>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3" name="Footer Placeholder 2">
            <a:extLst>
              <a:ext uri="{FF2B5EF4-FFF2-40B4-BE49-F238E27FC236}">
                <a16:creationId xmlns:a16="http://schemas.microsoft.com/office/drawing/2014/main" id="{1BD73DCF-68C4-4BC6-8331-AC4A3913A0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F93D32-C1A8-471F-99E2-442CAD06E633}"/>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3429942414"/>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BEA3-4109-418B-934A-18D3AB0D3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84D79-B2AF-45FC-B1AC-3FE86C07F08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93F531-5450-49EA-B4F9-2DBF7673EE0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96FA20-0E9A-4AF4-BF6A-6734023A4E48}"/>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6" name="Footer Placeholder 5">
            <a:extLst>
              <a:ext uri="{FF2B5EF4-FFF2-40B4-BE49-F238E27FC236}">
                <a16:creationId xmlns:a16="http://schemas.microsoft.com/office/drawing/2014/main" id="{F57ED187-32BE-4984-8EED-78EF874965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A5A49-BF7E-4B8E-8649-6109A75D9B3B}"/>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1154549560"/>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F186-C7C7-46C7-B24C-93833CE53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5395E-310E-4450-BDE0-522E93BA839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B9B9A03-43FF-469A-9FE9-65A7089FBBC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26AA9-BDFB-468F-8C3F-6B28A272C29A}"/>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6" name="Footer Placeholder 5">
            <a:extLst>
              <a:ext uri="{FF2B5EF4-FFF2-40B4-BE49-F238E27FC236}">
                <a16:creationId xmlns:a16="http://schemas.microsoft.com/office/drawing/2014/main" id="{E526E907-DE3D-48EB-8DDE-72D13E8BE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F5DBC-AA44-4290-A21F-25E92071C21F}"/>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3899676237"/>
      </p:ext>
    </p:extLst>
  </p:cSld>
  <p:clrMapOvr>
    <a:masterClrMapping/>
  </p:clrMapOvr>
  <p:transition spd="slow">
    <p:cove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60AC-91AD-4474-8F8C-2777AEA322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97D5E2-9863-4266-AF7E-DDF96E9044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70D52-D34D-485A-A2DC-06DAE2327312}"/>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5" name="Footer Placeholder 4">
            <a:extLst>
              <a:ext uri="{FF2B5EF4-FFF2-40B4-BE49-F238E27FC236}">
                <a16:creationId xmlns:a16="http://schemas.microsoft.com/office/drawing/2014/main" id="{7E1B0259-8AE2-43BE-9C2D-C3EF346E3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4EB21-1BE8-4AB7-828D-FFC11BD01CCE}"/>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3183899225"/>
      </p:ext>
    </p:extLst>
  </p:cSld>
  <p:clrMapOvr>
    <a:masterClrMapping/>
  </p:clrMapOvr>
  <p:transition spd="slow">
    <p:cove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3421EE-76E5-427E-8136-AC7273C528F3}"/>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DE01EC-863D-490E-9EE7-07E65C2C3D2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AE0AB-EED8-4B9D-90C9-4ED612B43659}"/>
              </a:ext>
            </a:extLst>
          </p:cNvPr>
          <p:cNvSpPr>
            <a:spLocks noGrp="1"/>
          </p:cNvSpPr>
          <p:nvPr>
            <p:ph type="dt" sz="half" idx="10"/>
          </p:nvPr>
        </p:nvSpPr>
        <p:spPr/>
        <p:txBody>
          <a:bodyPr/>
          <a:lstStyle/>
          <a:p>
            <a:fld id="{A258870E-7C90-4844-8C0B-8884B2BB66DF}" type="datetimeFigureOut">
              <a:rPr lang="en-US" smtClean="0"/>
              <a:t>8/2/23</a:t>
            </a:fld>
            <a:endParaRPr lang="en-US"/>
          </a:p>
        </p:txBody>
      </p:sp>
      <p:sp>
        <p:nvSpPr>
          <p:cNvPr id="5" name="Footer Placeholder 4">
            <a:extLst>
              <a:ext uri="{FF2B5EF4-FFF2-40B4-BE49-F238E27FC236}">
                <a16:creationId xmlns:a16="http://schemas.microsoft.com/office/drawing/2014/main" id="{FB7F8E3E-7F90-411A-B629-A2195C3B8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5D56A-C37B-4349-AF70-0F066E663EBC}"/>
              </a:ext>
            </a:extLst>
          </p:cNvPr>
          <p:cNvSpPr>
            <a:spLocks noGrp="1"/>
          </p:cNvSpPr>
          <p:nvPr>
            <p:ph type="sldNum" sz="quarter" idx="12"/>
          </p:nvPr>
        </p:nvSpPr>
        <p:spPr/>
        <p:txBody>
          <a:bodyPr/>
          <a:lstStyle/>
          <a:p>
            <a:fld id="{83B0E7DA-3960-4B96-83D9-2F991F65AA1B}" type="slidenum">
              <a:rPr lang="en-US" smtClean="0"/>
              <a:t>‹#›</a:t>
            </a:fld>
            <a:endParaRPr lang="en-US"/>
          </a:p>
        </p:txBody>
      </p:sp>
    </p:spTree>
    <p:extLst>
      <p:ext uri="{BB962C8B-B14F-4D97-AF65-F5344CB8AC3E}">
        <p14:creationId xmlns:p14="http://schemas.microsoft.com/office/powerpoint/2010/main" val="2776842616"/>
      </p:ext>
    </p:extLst>
  </p:cSld>
  <p:clrMapOvr>
    <a:masterClrMapping/>
  </p:clrMapOvr>
  <p:transition spd="slow">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7044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9499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00239C-6623-2BF7-26D6-BFC06F3D62E3}"/>
              </a:ext>
            </a:extLst>
          </p:cNvPr>
          <p:cNvSpPr>
            <a:spLocks noGrp="1"/>
          </p:cNvSpPr>
          <p:nvPr>
            <p:ph type="dt" sz="half" idx="10"/>
          </p:nvPr>
        </p:nvSpPr>
        <p:spPr/>
        <p:txBody>
          <a:bodyPr/>
          <a:lstStyle/>
          <a:p>
            <a:fld id="{28D64159-ADF5-4367-827F-E4FD8DCEF505}" type="datetimeFigureOut">
              <a:rPr lang="en-US" smtClean="0"/>
              <a:t>8/2/23</a:t>
            </a:fld>
            <a:endParaRPr lang="en-US"/>
          </a:p>
        </p:txBody>
      </p:sp>
      <p:sp>
        <p:nvSpPr>
          <p:cNvPr id="3" name="Footer Placeholder 2">
            <a:extLst>
              <a:ext uri="{FF2B5EF4-FFF2-40B4-BE49-F238E27FC236}">
                <a16:creationId xmlns:a16="http://schemas.microsoft.com/office/drawing/2014/main" id="{D0BB8311-19C3-9980-5FD1-860DAA5513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31959E-D18D-40E4-9C6A-FE53ABF02E49}"/>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8384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8.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8"/>
          <a:srcRect/>
          <a:stretch/>
        </p:blipFill>
        <p:spPr>
          <a:xfrm>
            <a:off x="330" y="0"/>
            <a:ext cx="12191340" cy="6858000"/>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0D18CC-212D-48A1-9480-551C3CC5A2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67D38-E133-42A2-930A-7C7A561C211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03E49-B54E-4C65-B822-A95A1089C6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870E-7C90-4844-8C0B-8884B2BB66DF}" type="datetimeFigureOut">
              <a:rPr lang="en-US" smtClean="0"/>
              <a:t>8/2/23</a:t>
            </a:fld>
            <a:endParaRPr lang="en-US"/>
          </a:p>
        </p:txBody>
      </p:sp>
      <p:sp>
        <p:nvSpPr>
          <p:cNvPr id="5" name="Footer Placeholder 4">
            <a:extLst>
              <a:ext uri="{FF2B5EF4-FFF2-40B4-BE49-F238E27FC236}">
                <a16:creationId xmlns:a16="http://schemas.microsoft.com/office/drawing/2014/main" id="{07EB75EF-EDDF-4446-A556-82DA03CC5A9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8E45B4-A51A-4A2A-AF67-C340006AE73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0E7DA-3960-4B96-83D9-2F991F65AA1B}" type="slidenum">
              <a:rPr lang="en-US" smtClean="0"/>
              <a:t>‹#›</a:t>
            </a:fld>
            <a:endParaRPr lang="en-US"/>
          </a:p>
        </p:txBody>
      </p:sp>
    </p:spTree>
    <p:extLst>
      <p:ext uri="{BB962C8B-B14F-4D97-AF65-F5344CB8AC3E}">
        <p14:creationId xmlns:p14="http://schemas.microsoft.com/office/powerpoint/2010/main" val="170028468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2165861"/>
      </p:ext>
    </p:extLst>
  </p:cSld>
  <p:clrMap bg1="lt1" tx1="dk1" bg2="dk2" tx2="lt2" accent1="accent1" accent2="accent2" accent3="accent3" accent4="accent4" accent5="accent5" accent6="accent6" hlink="hlink" folHlink="folHlink"/>
  <p:sldLayoutIdLst>
    <p:sldLayoutId id="2147483758" r:id="rId1"/>
    <p:sldLayoutId id="214748375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EF0B3-3AD6-6253-E56D-8CCDCDCF5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2B721A-9605-8FEB-DBE5-87B38036C44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582C9-3E6C-42D7-6A90-6B5E923AEC1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64159-ADF5-4367-827F-E4FD8DCEF505}" type="datetimeFigureOut">
              <a:rPr lang="en-US" smtClean="0"/>
              <a:t>8/2/23</a:t>
            </a:fld>
            <a:endParaRPr lang="en-US"/>
          </a:p>
        </p:txBody>
      </p:sp>
      <p:sp>
        <p:nvSpPr>
          <p:cNvPr id="5" name="Footer Placeholder 4">
            <a:extLst>
              <a:ext uri="{FF2B5EF4-FFF2-40B4-BE49-F238E27FC236}">
                <a16:creationId xmlns:a16="http://schemas.microsoft.com/office/drawing/2014/main" id="{9A0CA2FE-A5FA-AF40-1416-95376AFC905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F99CF-62D0-3B82-DA43-E168D0F03F1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589357566"/>
      </p:ext>
    </p:extLst>
  </p:cSld>
  <p:clrMap bg1="lt1" tx1="dk1" bg2="lt2" tx2="dk2" accent1="accent1" accent2="accent2" accent3="accent3" accent4="accent4" accent5="accent5" accent6="accent6" hlink="hlink" folHlink="folHlink"/>
  <p:sldLayoutIdLst>
    <p:sldLayoutId id="2147483761" r:id="rId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8000"/>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6533940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2742996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39" cy="6857999"/>
          </a:xfrm>
          <a:prstGeom prst="rect">
            <a:avLst/>
          </a:prstGeom>
        </p:spPr>
      </p:pic>
    </p:spTree>
    <p:extLst>
      <p:ext uri="{BB962C8B-B14F-4D97-AF65-F5344CB8AC3E}">
        <p14:creationId xmlns:p14="http://schemas.microsoft.com/office/powerpoint/2010/main" val="209866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3"/>
          <a:srcRect/>
          <a:stretch/>
        </p:blipFill>
        <p:spPr>
          <a:xfrm>
            <a:off x="330" y="0"/>
            <a:ext cx="12191339" cy="6857998"/>
          </a:xfrm>
          <a:prstGeom prst="rect">
            <a:avLst/>
          </a:prstGeom>
        </p:spPr>
      </p:pic>
    </p:spTree>
    <p:extLst>
      <p:ext uri="{BB962C8B-B14F-4D97-AF65-F5344CB8AC3E}">
        <p14:creationId xmlns:p14="http://schemas.microsoft.com/office/powerpoint/2010/main" val="92347569"/>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F8FE6-9D5B-6340-585F-3AAA8EF95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355FF-60D3-86FF-DA53-C5212B9AD41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32E40-E4AC-10A7-B0A5-157C708D17B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BB4B0-09AD-4058-A410-83D543302843}" type="datetime1">
              <a:rPr lang="en-US" smtClean="0"/>
              <a:t>8/2/23</a:t>
            </a:fld>
            <a:endParaRPr lang="en-US"/>
          </a:p>
        </p:txBody>
      </p:sp>
      <p:sp>
        <p:nvSpPr>
          <p:cNvPr id="5" name="Footer Placeholder 4">
            <a:extLst>
              <a:ext uri="{FF2B5EF4-FFF2-40B4-BE49-F238E27FC236}">
                <a16:creationId xmlns:a16="http://schemas.microsoft.com/office/drawing/2014/main" id="{7C65F789-9765-9275-F9F7-34E2FA75E85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8F492-4E2E-085B-D3B0-6AB343E32A1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E6CA6-1B84-4B2B-ACB7-8AA77594B3A5}" type="slidenum">
              <a:rPr lang="en-US" smtClean="0"/>
              <a:t>‹#›</a:t>
            </a:fld>
            <a:endParaRPr lang="en-US"/>
          </a:p>
        </p:txBody>
      </p:sp>
    </p:spTree>
    <p:extLst>
      <p:ext uri="{BB962C8B-B14F-4D97-AF65-F5344CB8AC3E}">
        <p14:creationId xmlns:p14="http://schemas.microsoft.com/office/powerpoint/2010/main" val="341163828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spd="slow">
    <p:cover/>
  </p:transition>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2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2" name="Google Shape;92;p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93" name="Google Shape;93;p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94" name="Google Shape;94;p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3086350"/>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4ABBCC-45EE-9F80-E479-E005CF2B1B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598EC1-76FB-C701-678C-F4C6E646A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CD200-3204-B41B-8A1B-6DACD6FD16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8DEDA-2B03-B64A-A549-84CED61CAF65}" type="datetimeFigureOut">
              <a:rPr lang="en-US" smtClean="0"/>
              <a:t>8/2/23</a:t>
            </a:fld>
            <a:endParaRPr lang="en-US"/>
          </a:p>
        </p:txBody>
      </p:sp>
      <p:sp>
        <p:nvSpPr>
          <p:cNvPr id="5" name="Footer Placeholder 4">
            <a:extLst>
              <a:ext uri="{FF2B5EF4-FFF2-40B4-BE49-F238E27FC236}">
                <a16:creationId xmlns:a16="http://schemas.microsoft.com/office/drawing/2014/main" id="{57D661C3-70DF-785A-ACB4-ABF6AB5ED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A5ACE5-99DE-C0BE-2C97-9653DEF1F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56C29-C24C-8248-904F-A8637049629A}" type="slidenum">
              <a:rPr lang="en-US" smtClean="0"/>
              <a:t>‹#›</a:t>
            </a:fld>
            <a:endParaRPr lang="en-US"/>
          </a:p>
        </p:txBody>
      </p:sp>
    </p:spTree>
    <p:extLst>
      <p:ext uri="{BB962C8B-B14F-4D97-AF65-F5344CB8AC3E}">
        <p14:creationId xmlns:p14="http://schemas.microsoft.com/office/powerpoint/2010/main" val="247967083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microsoft.com/office/2007/relationships/hdphoto" Target="../media/hdphoto6.wdp"/><Relationship Id="rId5" Type="http://schemas.openxmlformats.org/officeDocument/2006/relationships/image" Target="../media/image5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5.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7.xml"/><Relationship Id="rId5" Type="http://schemas.openxmlformats.org/officeDocument/2006/relationships/hyperlink" Target="https://cls.welsrc.net/mgep/" TargetMode="External"/><Relationship Id="rId4" Type="http://schemas.openxmlformats.org/officeDocument/2006/relationships/hyperlink" Target="http://www.cls.welsrc.ne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7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57.xml"/><Relationship Id="rId5" Type="http://schemas.openxmlformats.org/officeDocument/2006/relationships/image" Target="../media/image95.jpeg"/><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microsoft.com/office/2007/relationships/hdphoto" Target="../media/hdphoto8.wdp"/><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1.wdp"/><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1BA6AC-1737-041B-509A-C6D279942F84}"/>
              </a:ext>
            </a:extLst>
          </p:cNvPr>
          <p:cNvSpPr>
            <a:spLocks noGrp="1"/>
          </p:cNvSpPr>
          <p:nvPr>
            <p:ph idx="1"/>
          </p:nvPr>
        </p:nvSpPr>
        <p:spPr>
          <a:xfrm>
            <a:off x="240145" y="2770910"/>
            <a:ext cx="11665528" cy="3442998"/>
          </a:xfrm>
        </p:spPr>
        <p:txBody>
          <a:bodyPr>
            <a:normAutofit/>
          </a:bodyPr>
          <a:lstStyle/>
          <a:p>
            <a:pPr marL="0" indent="0" algn="ctr">
              <a:buNone/>
            </a:pPr>
            <a:r>
              <a:rPr lang="en-US" sz="6000" b="1" spc="300" dirty="0"/>
              <a:t>WELS Congregational Services</a:t>
            </a:r>
          </a:p>
          <a:p>
            <a:pPr marL="0" indent="0" algn="ctr">
              <a:buNone/>
            </a:pPr>
            <a:r>
              <a:rPr lang="en-US" sz="3600" i="1" spc="300" dirty="0"/>
              <a:t>Report to the 2023 synod convention</a:t>
            </a:r>
          </a:p>
          <a:p>
            <a:pPr marL="0" indent="0">
              <a:buNone/>
            </a:pPr>
            <a:endParaRPr lang="en-US" sz="4800" dirty="0"/>
          </a:p>
          <a:p>
            <a:pPr marL="0" indent="0" algn="ctr">
              <a:buNone/>
            </a:pPr>
            <a:endParaRPr lang="en-US" sz="5400" b="1" spc="300" dirty="0"/>
          </a:p>
        </p:txBody>
      </p:sp>
    </p:spTree>
    <p:extLst>
      <p:ext uri="{BB962C8B-B14F-4D97-AF65-F5344CB8AC3E}">
        <p14:creationId xmlns:p14="http://schemas.microsoft.com/office/powerpoint/2010/main" val="4027519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person in a suit&#10;&#10;Description automatically generated">
            <a:extLst>
              <a:ext uri="{FF2B5EF4-FFF2-40B4-BE49-F238E27FC236}">
                <a16:creationId xmlns:a16="http://schemas.microsoft.com/office/drawing/2014/main" id="{4A80797C-5736-4530-3517-54D6C5E30C30}"/>
              </a:ext>
            </a:extLst>
          </p:cNvPr>
          <p:cNvPicPr>
            <a:picLocks noChangeAspect="1"/>
          </p:cNvPicPr>
          <p:nvPr/>
        </p:nvPicPr>
        <p:blipFill rotWithShape="1">
          <a:blip r:embed="rId3"/>
          <a:srcRect t="21599"/>
          <a:stretch/>
        </p:blipFill>
        <p:spPr>
          <a:xfrm>
            <a:off x="0" y="0"/>
            <a:ext cx="5842000" cy="6858000"/>
          </a:xfrm>
          <a:prstGeom prst="rect">
            <a:avLst/>
          </a:prstGeom>
        </p:spPr>
      </p:pic>
      <p:pic>
        <p:nvPicPr>
          <p:cNvPr id="5" name="Picture 4">
            <a:extLst>
              <a:ext uri="{FF2B5EF4-FFF2-40B4-BE49-F238E27FC236}">
                <a16:creationId xmlns:a16="http://schemas.microsoft.com/office/drawing/2014/main" id="{8F0D62E0-F4CD-83A4-50EA-A5952C28F2DC}"/>
              </a:ext>
            </a:extLst>
          </p:cNvPr>
          <p:cNvPicPr>
            <a:picLocks noChangeAspect="1"/>
          </p:cNvPicPr>
          <p:nvPr/>
        </p:nvPicPr>
        <p:blipFill rotWithShape="1">
          <a:blip r:embed="rId4"/>
          <a:srcRect l="17201" t="1396" r="9913" b="14790"/>
          <a:stretch/>
        </p:blipFill>
        <p:spPr>
          <a:xfrm>
            <a:off x="5842000" y="0"/>
            <a:ext cx="6350000" cy="6858000"/>
          </a:xfrm>
          <a:prstGeom prst="rect">
            <a:avLst/>
          </a:prstGeom>
        </p:spPr>
      </p:pic>
      <p:sp>
        <p:nvSpPr>
          <p:cNvPr id="6" name="TextBox 5">
            <a:extLst>
              <a:ext uri="{FF2B5EF4-FFF2-40B4-BE49-F238E27FC236}">
                <a16:creationId xmlns:a16="http://schemas.microsoft.com/office/drawing/2014/main" id="{5D6CAD63-709F-C435-8117-368A5DB1F4EC}"/>
              </a:ext>
            </a:extLst>
          </p:cNvPr>
          <p:cNvSpPr txBox="1"/>
          <p:nvPr/>
        </p:nvSpPr>
        <p:spPr>
          <a:xfrm>
            <a:off x="609600" y="5631642"/>
            <a:ext cx="4204138" cy="584775"/>
          </a:xfrm>
          <a:prstGeom prst="rect">
            <a:avLst/>
          </a:prstGeom>
          <a:noFill/>
        </p:spPr>
        <p:txBody>
          <a:bodyPr wrap="square" rtlCol="0">
            <a:spAutoFit/>
          </a:bodyPr>
          <a:lstStyle/>
          <a:p>
            <a:r>
              <a:rPr lang="en-US" sz="3200" b="1">
                <a:solidFill>
                  <a:schemeClr val="bg1"/>
                </a:solidFill>
                <a:effectLst>
                  <a:outerShdw blurRad="50800" dist="38100" dir="2700000" algn="tl" rotWithShape="0">
                    <a:prstClr val="black">
                      <a:alpha val="40000"/>
                    </a:prstClr>
                  </a:outerShdw>
                </a:effectLst>
                <a:latin typeface="Corbel" panose="020B0503020204020204" pitchFamily="34" charset="0"/>
              </a:rPr>
              <a:t>PASTOR JON ZABELL</a:t>
            </a:r>
          </a:p>
        </p:txBody>
      </p:sp>
      <p:sp>
        <p:nvSpPr>
          <p:cNvPr id="7" name="TextBox 6">
            <a:extLst>
              <a:ext uri="{FF2B5EF4-FFF2-40B4-BE49-F238E27FC236}">
                <a16:creationId xmlns:a16="http://schemas.microsoft.com/office/drawing/2014/main" id="{FDBC2BD8-4EF3-4521-FA5B-721EDA299863}"/>
              </a:ext>
            </a:extLst>
          </p:cNvPr>
          <p:cNvSpPr txBox="1"/>
          <p:nvPr/>
        </p:nvSpPr>
        <p:spPr>
          <a:xfrm>
            <a:off x="6369268" y="5631641"/>
            <a:ext cx="5465379" cy="584775"/>
          </a:xfrm>
          <a:prstGeom prst="rect">
            <a:avLst/>
          </a:prstGeom>
          <a:noFill/>
        </p:spPr>
        <p:txBody>
          <a:bodyPr wrap="square" rtlCol="0">
            <a:spAutoFit/>
          </a:bodyPr>
          <a:lstStyle/>
          <a:p>
            <a:r>
              <a:rPr lang="en-US" sz="3200" b="1">
                <a:solidFill>
                  <a:schemeClr val="bg1"/>
                </a:solidFill>
                <a:effectLst>
                  <a:outerShdw blurRad="50800" dist="38100" dir="2700000" algn="tl" rotWithShape="0">
                    <a:prstClr val="black">
                      <a:alpha val="40000"/>
                    </a:prstClr>
                  </a:outerShdw>
                </a:effectLst>
                <a:latin typeface="Corbel" panose="020B0503020204020204" pitchFamily="34" charset="0"/>
              </a:rPr>
              <a:t>PASTOR MICHAEL SCHULTZ</a:t>
            </a:r>
          </a:p>
        </p:txBody>
      </p:sp>
    </p:spTree>
    <p:extLst>
      <p:ext uri="{BB962C8B-B14F-4D97-AF65-F5344CB8AC3E}">
        <p14:creationId xmlns:p14="http://schemas.microsoft.com/office/powerpoint/2010/main" val="118601839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0EB709-5069-C3DC-B6CB-AA4E03D218B3}"/>
              </a:ext>
            </a:extLst>
          </p:cNvPr>
          <p:cNvPicPr>
            <a:picLocks noChangeAspect="1"/>
          </p:cNvPicPr>
          <p:nvPr/>
        </p:nvPicPr>
        <p:blipFill>
          <a:blip r:embed="rId3"/>
          <a:srcRect/>
          <a:stretch/>
        </p:blipFill>
        <p:spPr>
          <a:xfrm>
            <a:off x="-243840" y="0"/>
            <a:ext cx="12435840" cy="6858000"/>
          </a:xfrm>
          <a:prstGeom prst="rect">
            <a:avLst/>
          </a:prstGeom>
        </p:spPr>
      </p:pic>
      <p:sp>
        <p:nvSpPr>
          <p:cNvPr id="2" name="TextBox 1">
            <a:extLst>
              <a:ext uri="{FF2B5EF4-FFF2-40B4-BE49-F238E27FC236}">
                <a16:creationId xmlns:a16="http://schemas.microsoft.com/office/drawing/2014/main" id="{AEF79364-0DDF-CEA6-34B7-720510C55ACE}"/>
              </a:ext>
            </a:extLst>
          </p:cNvPr>
          <p:cNvSpPr txBox="1"/>
          <p:nvPr/>
        </p:nvSpPr>
        <p:spPr>
          <a:xfrm>
            <a:off x="7202078" y="690974"/>
            <a:ext cx="4799544" cy="580158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rPr>
              <a:t>Now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pitchFamily="34" charset="0"/>
                <a:cs typeface="Arial" panose="020B0604020202020204" pitchFamily="34" charset="0"/>
              </a:rPr>
              <a:t>“A Time for Everything”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endParaRPr>
          </a:p>
          <a:p>
            <a:pPr>
              <a:defRPr/>
            </a:pPr>
            <a:r>
              <a:rPr lang="en-US" sz="2200" dirty="0">
                <a:solidFill>
                  <a:schemeClr val="bg1"/>
                </a:solidFill>
                <a:latin typeface="Corbel"/>
                <a:cs typeface="Arial"/>
              </a:rPr>
              <a:t>Four </a:t>
            </a:r>
            <a:r>
              <a:rPr kumimoji="0" lang="en-US" sz="2200" b="0" i="0" u="none" strike="noStrike" kern="1200" cap="none" spc="0" normalizeH="0" baseline="0" noProof="0" dirty="0">
                <a:ln>
                  <a:noFill/>
                </a:ln>
                <a:solidFill>
                  <a:schemeClr val="bg1"/>
                </a:solidFill>
                <a:effectLst/>
                <a:uLnTx/>
                <a:uFillTx/>
                <a:latin typeface="Corbel"/>
                <a:cs typeface="Arial"/>
              </a:rPr>
              <a:t>weeks of worship, sermons, and Bible studies:</a:t>
            </a:r>
            <a:r>
              <a:rPr lang="en-US" sz="2200" dirty="0">
                <a:solidFill>
                  <a:schemeClr val="bg1"/>
                </a:solidFill>
                <a:latin typeface="Corbel"/>
                <a:cs typeface="Arial"/>
              </a:rPr>
              <a:t> </a:t>
            </a:r>
            <a:endParaRPr lang="en-US" sz="2200" b="0" i="0" u="none" strike="noStrike" kern="1200" cap="none" spc="0" normalizeH="0" baseline="0" noProof="0" dirty="0">
              <a:ln>
                <a:noFill/>
              </a:ln>
              <a:solidFill>
                <a:schemeClr val="bg1"/>
              </a:solidFill>
              <a:effectLst/>
              <a:uLnTx/>
              <a:uFillTx/>
              <a:latin typeface="Corbel" panose="020B0503020204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rPr>
              <a:t>A Time to Prioritize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rPr>
              <a:t>A Time for Perspective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rPr>
              <a:t>A Time to Plan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prstClr val="white"/>
                </a:solidFill>
                <a:latin typeface="Corbel" panose="020B0503020204020204" pitchFamily="34" charset="0"/>
                <a:cs typeface="Arial" panose="020B0604020202020204" pitchFamily="34" charset="0"/>
              </a:rPr>
              <a:t>A</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cs typeface="Arial" panose="020B0604020202020204" pitchFamily="34" charset="0"/>
              </a:rPr>
              <a:t> Time to Pause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62134DF-B912-F215-7745-AF644ECCF04D}"/>
              </a:ext>
            </a:extLst>
          </p:cNvPr>
          <p:cNvCxnSpPr/>
          <p:nvPr/>
        </p:nvCxnSpPr>
        <p:spPr>
          <a:xfrm>
            <a:off x="7456602" y="3346515"/>
            <a:ext cx="4119514" cy="0"/>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475572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701549-4E4D-DBD7-FF37-E59FE97A0D6F}"/>
              </a:ext>
            </a:extLst>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8503921" y="4645466"/>
            <a:ext cx="3558178" cy="2054090"/>
          </a:xfrm>
          <a:prstGeom prst="rect">
            <a:avLst/>
          </a:prstGeom>
        </p:spPr>
      </p:pic>
      <p:grpSp>
        <p:nvGrpSpPr>
          <p:cNvPr id="10" name="Group 9">
            <a:extLst>
              <a:ext uri="{FF2B5EF4-FFF2-40B4-BE49-F238E27FC236}">
                <a16:creationId xmlns:a16="http://schemas.microsoft.com/office/drawing/2014/main" id="{1187B58A-12D4-B615-43D3-311DA7E45674}"/>
              </a:ext>
            </a:extLst>
          </p:cNvPr>
          <p:cNvGrpSpPr/>
          <p:nvPr/>
        </p:nvGrpSpPr>
        <p:grpSpPr>
          <a:xfrm>
            <a:off x="2480441" y="543131"/>
            <a:ext cx="8996853" cy="4449927"/>
            <a:chOff x="2480441" y="-87490"/>
            <a:chExt cx="8996853" cy="4449927"/>
          </a:xfrm>
        </p:grpSpPr>
        <p:sp>
          <p:nvSpPr>
            <p:cNvPr id="2" name="TextBox 1">
              <a:extLst>
                <a:ext uri="{FF2B5EF4-FFF2-40B4-BE49-F238E27FC236}">
                  <a16:creationId xmlns:a16="http://schemas.microsoft.com/office/drawing/2014/main" id="{FF04A9F5-B5DC-0B0D-2508-62021CCB1BBE}"/>
                </a:ext>
              </a:extLst>
            </p:cNvPr>
            <p:cNvSpPr txBox="1"/>
            <p:nvPr/>
          </p:nvSpPr>
          <p:spPr>
            <a:xfrm>
              <a:off x="3216163" y="-87490"/>
              <a:ext cx="8261131" cy="1862048"/>
            </a:xfrm>
            <a:prstGeom prst="rect">
              <a:avLst/>
            </a:prstGeom>
            <a:noFill/>
          </p:spPr>
          <p:txBody>
            <a:bodyPr wrap="square" rtlCol="0">
              <a:spAutoFit/>
            </a:bodyPr>
            <a:lstStyle/>
            <a:p>
              <a:pPr algn="just"/>
              <a:r>
                <a:rPr lang="en-US" sz="11500" b="1" spc="4000">
                  <a:solidFill>
                    <a:schemeClr val="accent1">
                      <a:lumMod val="50000"/>
                    </a:schemeClr>
                  </a:solidFill>
                  <a:effectLst>
                    <a:outerShdw blurRad="50800" dist="38100" dir="2700000" algn="tl" rotWithShape="0">
                      <a:prstClr val="black">
                        <a:alpha val="40000"/>
                      </a:prstClr>
                    </a:outerShdw>
                  </a:effectLst>
                  <a:latin typeface="Corbel" panose="020B0503020204020204" pitchFamily="34" charset="0"/>
                </a:rPr>
                <a:t>IRON</a:t>
              </a:r>
            </a:p>
          </p:txBody>
        </p:sp>
        <p:sp>
          <p:nvSpPr>
            <p:cNvPr id="3" name="TextBox 2">
              <a:extLst>
                <a:ext uri="{FF2B5EF4-FFF2-40B4-BE49-F238E27FC236}">
                  <a16:creationId xmlns:a16="http://schemas.microsoft.com/office/drawing/2014/main" id="{68E36CB6-6831-A359-07B3-8A26AFF0EABC}"/>
                </a:ext>
              </a:extLst>
            </p:cNvPr>
            <p:cNvSpPr txBox="1"/>
            <p:nvPr/>
          </p:nvSpPr>
          <p:spPr>
            <a:xfrm>
              <a:off x="2480441" y="1240402"/>
              <a:ext cx="6495392" cy="1446550"/>
            </a:xfrm>
            <a:prstGeom prst="rect">
              <a:avLst/>
            </a:prstGeom>
            <a:noFill/>
          </p:spPr>
          <p:txBody>
            <a:bodyPr wrap="square" rtlCol="0">
              <a:spAutoFit/>
            </a:bodyPr>
            <a:lstStyle/>
            <a:p>
              <a:pPr algn="ctr"/>
              <a:r>
                <a:rPr lang="en-US" sz="8800" b="1" spc="600">
                  <a:solidFill>
                    <a:srgbClr val="0B2940"/>
                  </a:solidFill>
                  <a:effectLst>
                    <a:outerShdw blurRad="50800" dist="38100" dir="2700000" algn="tl" rotWithShape="0">
                      <a:prstClr val="black">
                        <a:alpha val="40000"/>
                      </a:prstClr>
                    </a:outerShdw>
                  </a:effectLst>
                  <a:latin typeface="Corbel" panose="020B0503020204020204" pitchFamily="34" charset="0"/>
                </a:rPr>
                <a:t>SHARPENS</a:t>
              </a:r>
            </a:p>
          </p:txBody>
        </p:sp>
        <p:sp>
          <p:nvSpPr>
            <p:cNvPr id="6" name="TextBox 5">
              <a:extLst>
                <a:ext uri="{FF2B5EF4-FFF2-40B4-BE49-F238E27FC236}">
                  <a16:creationId xmlns:a16="http://schemas.microsoft.com/office/drawing/2014/main" id="{F481B998-1E2F-B5E5-85BF-0E380689CC77}"/>
                </a:ext>
              </a:extLst>
            </p:cNvPr>
            <p:cNvSpPr txBox="1"/>
            <p:nvPr/>
          </p:nvSpPr>
          <p:spPr>
            <a:xfrm>
              <a:off x="3216162" y="2131594"/>
              <a:ext cx="8261131" cy="1862048"/>
            </a:xfrm>
            <a:prstGeom prst="rect">
              <a:avLst/>
            </a:prstGeom>
            <a:noFill/>
          </p:spPr>
          <p:txBody>
            <a:bodyPr wrap="square" rtlCol="0">
              <a:spAutoFit/>
            </a:bodyPr>
            <a:lstStyle/>
            <a:p>
              <a:pPr algn="just"/>
              <a:r>
                <a:rPr lang="en-US" sz="11500" b="1" spc="4000">
                  <a:solidFill>
                    <a:schemeClr val="accent1">
                      <a:lumMod val="50000"/>
                    </a:schemeClr>
                  </a:solidFill>
                  <a:effectLst>
                    <a:outerShdw blurRad="50800" dist="38100" dir="2700000" algn="tl" rotWithShape="0">
                      <a:prstClr val="black">
                        <a:alpha val="40000"/>
                      </a:prstClr>
                    </a:outerShdw>
                  </a:effectLst>
                  <a:latin typeface="Corbel" panose="020B0503020204020204" pitchFamily="34" charset="0"/>
                </a:rPr>
                <a:t>IRON</a:t>
              </a:r>
            </a:p>
          </p:txBody>
        </p:sp>
        <p:sp>
          <p:nvSpPr>
            <p:cNvPr id="9" name="TextBox 8">
              <a:extLst>
                <a:ext uri="{FF2B5EF4-FFF2-40B4-BE49-F238E27FC236}">
                  <a16:creationId xmlns:a16="http://schemas.microsoft.com/office/drawing/2014/main" id="{09807B17-D442-D282-BC83-499C0FE45997}"/>
                </a:ext>
              </a:extLst>
            </p:cNvPr>
            <p:cNvSpPr txBox="1"/>
            <p:nvPr/>
          </p:nvSpPr>
          <p:spPr>
            <a:xfrm>
              <a:off x="3582138" y="3839217"/>
              <a:ext cx="6863255" cy="523220"/>
            </a:xfrm>
            <a:prstGeom prst="rect">
              <a:avLst/>
            </a:prstGeom>
            <a:noFill/>
          </p:spPr>
          <p:txBody>
            <a:bodyPr wrap="square" rtlCol="0">
              <a:spAutoFit/>
            </a:bodyPr>
            <a:lstStyle/>
            <a:p>
              <a:r>
                <a:rPr lang="en-US" sz="2800" b="1" i="1">
                  <a:solidFill>
                    <a:schemeClr val="bg2">
                      <a:lumMod val="50000"/>
                    </a:schemeClr>
                  </a:solidFill>
                  <a:latin typeface="Corbel" panose="020B0503020204020204" pitchFamily="34" charset="0"/>
                </a:rPr>
                <a:t>creating a culture of feedback</a:t>
              </a:r>
            </a:p>
          </p:txBody>
        </p:sp>
      </p:grpSp>
    </p:spTree>
    <p:extLst>
      <p:ext uri="{BB962C8B-B14F-4D97-AF65-F5344CB8AC3E}">
        <p14:creationId xmlns:p14="http://schemas.microsoft.com/office/powerpoint/2010/main" val="65532487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x pins pointed on several spots on a road map">
            <a:extLst>
              <a:ext uri="{FF2B5EF4-FFF2-40B4-BE49-F238E27FC236}">
                <a16:creationId xmlns:a16="http://schemas.microsoft.com/office/drawing/2014/main" id="{6ED0E696-D498-CCAE-B278-58A421740E03}"/>
              </a:ext>
            </a:extLst>
          </p:cNvPr>
          <p:cNvPicPr>
            <a:picLocks noChangeAspect="1"/>
          </p:cNvPicPr>
          <p:nvPr/>
        </p:nvPicPr>
        <p:blipFill rotWithShape="1">
          <a:blip r:embed="rId3">
            <a:alphaModFix amt="50000"/>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rcRect l="50013" t="4286" r="-1" b="11424"/>
          <a:stretch/>
        </p:blipFill>
        <p:spPr>
          <a:xfrm>
            <a:off x="6096000" y="0"/>
            <a:ext cx="6092930" cy="6857990"/>
          </a:xfrm>
          <a:prstGeom prst="rect">
            <a:avLst/>
          </a:prstGeom>
        </p:spPr>
      </p:pic>
      <p:sp>
        <p:nvSpPr>
          <p:cNvPr id="3" name="Title 1">
            <a:extLst>
              <a:ext uri="{FF2B5EF4-FFF2-40B4-BE49-F238E27FC236}">
                <a16:creationId xmlns:a16="http://schemas.microsoft.com/office/drawing/2014/main" id="{4BD9CF35-9333-382A-2DD9-F5E6869011EF}"/>
              </a:ext>
            </a:extLst>
          </p:cNvPr>
          <p:cNvSpPr txBox="1">
            <a:spLocks/>
          </p:cNvSpPr>
          <p:nvPr/>
        </p:nvSpPr>
        <p:spPr>
          <a:xfrm>
            <a:off x="6943463" y="1448184"/>
            <a:ext cx="4434239" cy="159981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8800" b="1" kern="0" spc="600">
                <a:solidFill>
                  <a:srgbClr val="C00000"/>
                </a:solidFill>
                <a:effectLst>
                  <a:outerShdw blurRad="50800" dist="38100" dir="2700000" algn="tl" rotWithShape="0">
                    <a:prstClr val="black">
                      <a:alpha val="40000"/>
                    </a:prstClr>
                  </a:outerShdw>
                </a:effectLst>
                <a:latin typeface="Corbel" panose="020B0503020204020204" pitchFamily="34" charset="0"/>
              </a:rPr>
              <a:t>LOCAL</a:t>
            </a:r>
          </a:p>
        </p:txBody>
      </p:sp>
      <p:sp>
        <p:nvSpPr>
          <p:cNvPr id="6" name="Subtitle 2">
            <a:extLst>
              <a:ext uri="{FF2B5EF4-FFF2-40B4-BE49-F238E27FC236}">
                <a16:creationId xmlns:a16="http://schemas.microsoft.com/office/drawing/2014/main" id="{D29A4909-B2D6-6C97-755F-DEB69CF552DF}"/>
              </a:ext>
            </a:extLst>
          </p:cNvPr>
          <p:cNvSpPr txBox="1">
            <a:spLocks/>
          </p:cNvSpPr>
          <p:nvPr/>
        </p:nvSpPr>
        <p:spPr>
          <a:xfrm>
            <a:off x="6590096" y="2798235"/>
            <a:ext cx="4743214" cy="225723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i="1" kern="0">
                <a:solidFill>
                  <a:schemeClr val="tx1"/>
                </a:solidFill>
                <a:effectLst>
                  <a:outerShdw blurRad="50800" dist="38100" dir="2700000" algn="tl" rotWithShape="0">
                    <a:prstClr val="black">
                      <a:alpha val="40000"/>
                    </a:prstClr>
                  </a:outerShdw>
                </a:effectLst>
                <a:latin typeface="Corbel" panose="020B0503020204020204" pitchFamily="34" charset="0"/>
              </a:rPr>
              <a:t>helping regional churches establish a local presence</a:t>
            </a:r>
          </a:p>
        </p:txBody>
      </p:sp>
      <p:pic>
        <p:nvPicPr>
          <p:cNvPr id="4098" name="Picture 2" descr="Raised Hand Stock Photo - Download Image Now - A Helping Hand, Hand,  Stretching - iStock">
            <a:extLst>
              <a:ext uri="{FF2B5EF4-FFF2-40B4-BE49-F238E27FC236}">
                <a16:creationId xmlns:a16="http://schemas.microsoft.com/office/drawing/2014/main" id="{517A7072-E0F2-ED2E-176B-B9D59246632D}"/>
              </a:ext>
            </a:extLst>
          </p:cNvPr>
          <p:cNvPicPr>
            <a:picLocks noChangeAspect="1" noChangeArrowheads="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5670" r="5071"/>
          <a:stretch/>
        </p:blipFill>
        <p:spPr bwMode="auto">
          <a:xfrm>
            <a:off x="0" y="0"/>
            <a:ext cx="6096000" cy="689478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6A9FFA86-6547-FCE7-FC70-0E171C8F896A}"/>
              </a:ext>
            </a:extLst>
          </p:cNvPr>
          <p:cNvSpPr txBox="1">
            <a:spLocks/>
          </p:cNvSpPr>
          <p:nvPr/>
        </p:nvSpPr>
        <p:spPr>
          <a:xfrm>
            <a:off x="347559" y="1616542"/>
            <a:ext cx="6215179" cy="231031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7200" b="1" kern="0">
                <a:solidFill>
                  <a:schemeClr val="bg1"/>
                </a:solidFill>
                <a:effectLst>
                  <a:outerShdw blurRad="50800" dist="38100" dir="2700000" algn="tl" rotWithShape="0">
                    <a:prstClr val="black">
                      <a:alpha val="40000"/>
                    </a:prstClr>
                  </a:outerShdw>
                </a:effectLst>
                <a:latin typeface="Corbel" panose="020B0503020204020204" pitchFamily="34" charset="0"/>
              </a:rPr>
              <a:t>COME </a:t>
            </a:r>
            <a:r>
              <a:rPr lang="en-US" sz="6000" b="1" kern="0">
                <a:solidFill>
                  <a:schemeClr val="accent5">
                    <a:lumMod val="20000"/>
                    <a:lumOff val="80000"/>
                  </a:schemeClr>
                </a:solidFill>
                <a:effectLst>
                  <a:outerShdw blurRad="50800" dist="38100" dir="2700000" algn="tl" rotWithShape="0">
                    <a:prstClr val="black">
                      <a:alpha val="40000"/>
                    </a:prstClr>
                  </a:outerShdw>
                </a:effectLst>
                <a:latin typeface="Corbel" panose="020B0503020204020204" pitchFamily="34" charset="0"/>
              </a:rPr>
              <a:t>&amp;</a:t>
            </a:r>
            <a:r>
              <a:rPr lang="en-US" sz="7200" b="1" kern="0">
                <a:solidFill>
                  <a:schemeClr val="bg1"/>
                </a:solidFill>
                <a:effectLst>
                  <a:outerShdw blurRad="50800" dist="38100" dir="2700000" algn="tl" rotWithShape="0">
                    <a:prstClr val="black">
                      <a:alpha val="40000"/>
                    </a:prstClr>
                  </a:outerShdw>
                </a:effectLst>
                <a:latin typeface="Corbel" panose="020B0503020204020204" pitchFamily="34" charset="0"/>
              </a:rPr>
              <a:t> SEE</a:t>
            </a:r>
            <a:endParaRPr lang="en-US" sz="7200" b="1" kern="0">
              <a:solidFill>
                <a:schemeClr val="bg1"/>
              </a:solidFill>
              <a:effectLst>
                <a:outerShdw blurRad="50800" dist="38100" dir="2700000" algn="tl" rotWithShape="0">
                  <a:prstClr val="black">
                    <a:alpha val="40000"/>
                  </a:prstClr>
                </a:outerShdw>
              </a:effectLst>
            </a:endParaRPr>
          </a:p>
        </p:txBody>
      </p:sp>
      <p:sp>
        <p:nvSpPr>
          <p:cNvPr id="8" name="Subtitle 5">
            <a:extLst>
              <a:ext uri="{FF2B5EF4-FFF2-40B4-BE49-F238E27FC236}">
                <a16:creationId xmlns:a16="http://schemas.microsoft.com/office/drawing/2014/main" id="{28851B5A-34A9-004F-F3DB-6E8486CDDBD1}"/>
              </a:ext>
            </a:extLst>
          </p:cNvPr>
          <p:cNvSpPr txBox="1">
            <a:spLocks/>
          </p:cNvSpPr>
          <p:nvPr/>
        </p:nvSpPr>
        <p:spPr>
          <a:xfrm>
            <a:off x="728284" y="2798235"/>
            <a:ext cx="4512096" cy="198287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i="1" kern="0">
                <a:solidFill>
                  <a:schemeClr val="bg1"/>
                </a:solidFill>
                <a:effectLst>
                  <a:outerShdw blurRad="50800" dist="38100" dir="2700000" algn="tl" rotWithShape="0">
                    <a:prstClr val="black">
                      <a:alpha val="40000"/>
                    </a:prstClr>
                  </a:outerShdw>
                </a:effectLst>
                <a:latin typeface="Corbel" panose="020B0503020204020204" pitchFamily="34" charset="0"/>
              </a:rPr>
              <a:t>encouraging and equipping Christians for invitation evangelism</a:t>
            </a:r>
          </a:p>
        </p:txBody>
      </p:sp>
      <p:cxnSp>
        <p:nvCxnSpPr>
          <p:cNvPr id="10" name="Straight Connector 9">
            <a:extLst>
              <a:ext uri="{FF2B5EF4-FFF2-40B4-BE49-F238E27FC236}">
                <a16:creationId xmlns:a16="http://schemas.microsoft.com/office/drawing/2014/main" id="{D81BF5DE-EE58-C6E6-D706-AAEF092D2FC7}"/>
              </a:ext>
            </a:extLst>
          </p:cNvPr>
          <p:cNvCxnSpPr/>
          <p:nvPr/>
        </p:nvCxnSpPr>
        <p:spPr>
          <a:xfrm>
            <a:off x="6096000" y="-115614"/>
            <a:ext cx="0" cy="70839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82245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s the Biblical Model for Church Governance? - Good Faith Media">
            <a:extLst>
              <a:ext uri="{FF2B5EF4-FFF2-40B4-BE49-F238E27FC236}">
                <a16:creationId xmlns:a16="http://schemas.microsoft.com/office/drawing/2014/main" id="{BAC14BEC-970D-6D9C-A825-80C70A36FE81}"/>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D7C133-CA3F-293F-1754-FBE41EAAF035}"/>
              </a:ext>
            </a:extLst>
          </p:cNvPr>
          <p:cNvSpPr txBox="1"/>
          <p:nvPr/>
        </p:nvSpPr>
        <p:spPr>
          <a:xfrm>
            <a:off x="409902" y="336332"/>
            <a:ext cx="11561380" cy="2677656"/>
          </a:xfrm>
          <a:prstGeom prst="rect">
            <a:avLst/>
          </a:prstGeom>
          <a:noFill/>
        </p:spPr>
        <p:txBody>
          <a:bodyPr wrap="square" rtlCol="0">
            <a:spAutoFit/>
          </a:bodyPr>
          <a:lstStyle/>
          <a:p>
            <a:pPr>
              <a:spcAft>
                <a:spcPts val="1200"/>
              </a:spcAft>
            </a:pPr>
            <a:r>
              <a:rPr lang="en-US" sz="5400" b="1">
                <a:latin typeface="Corbel" panose="020B0503020204020204" pitchFamily="34" charset="0"/>
              </a:rPr>
              <a:t>CHURCH GOVERNANCE RESOURCES</a:t>
            </a:r>
          </a:p>
          <a:p>
            <a:pPr marL="461963" indent="-461963">
              <a:spcAft>
                <a:spcPts val="1200"/>
              </a:spcAft>
              <a:buFont typeface="Wingdings" panose="05000000000000000000" pitchFamily="2" charset="2"/>
              <a:buChar char="q"/>
            </a:pPr>
            <a:r>
              <a:rPr lang="en-US" sz="2800" b="1">
                <a:latin typeface="Corbel" panose="020B0503020204020204" pitchFamily="34" charset="0"/>
              </a:rPr>
              <a:t>Bible study on the purpose of governance</a:t>
            </a:r>
          </a:p>
          <a:p>
            <a:pPr marL="461963" indent="-461963">
              <a:spcAft>
                <a:spcPts val="1200"/>
              </a:spcAft>
              <a:buFont typeface="Wingdings" panose="05000000000000000000" pitchFamily="2" charset="2"/>
              <a:buChar char="q"/>
            </a:pPr>
            <a:r>
              <a:rPr lang="en-US" sz="2800" b="1">
                <a:latin typeface="Corbel" panose="020B0503020204020204" pitchFamily="34" charset="0"/>
              </a:rPr>
              <a:t>Updated constitution models</a:t>
            </a:r>
          </a:p>
          <a:p>
            <a:pPr marL="461963" indent="-461963">
              <a:spcAft>
                <a:spcPts val="1200"/>
              </a:spcAft>
              <a:buFont typeface="Wingdings" panose="05000000000000000000" pitchFamily="2" charset="2"/>
              <a:buChar char="q"/>
            </a:pPr>
            <a:r>
              <a:rPr lang="en-US" sz="2800" b="1">
                <a:latin typeface="Corbel" panose="020B0503020204020204" pitchFamily="34" charset="0"/>
              </a:rPr>
              <a:t>Resources for district constitution committees</a:t>
            </a:r>
          </a:p>
        </p:txBody>
      </p:sp>
    </p:spTree>
    <p:extLst>
      <p:ext uri="{BB962C8B-B14F-4D97-AF65-F5344CB8AC3E}">
        <p14:creationId xmlns:p14="http://schemas.microsoft.com/office/powerpoint/2010/main" val="24442054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22" name="Picture 2" descr="Victorious Through Our Identity in Jesus Christ">
            <a:extLst>
              <a:ext uri="{FF2B5EF4-FFF2-40B4-BE49-F238E27FC236}">
                <a16:creationId xmlns:a16="http://schemas.microsoft.com/office/drawing/2014/main" id="{90855A8A-3819-8FBE-DD5C-E7EAF457E969}"/>
              </a:ext>
            </a:extLst>
          </p:cNvPr>
          <p:cNvPicPr>
            <a:picLocks noChangeAspect="1" noChangeArrowheads="1"/>
          </p:cNvPicPr>
          <p:nvPr/>
        </p:nvPicPr>
        <p:blipFill>
          <a:blip r:embed="rId2">
            <a:clrChange>
              <a:clrFrom>
                <a:srgbClr val="FFFFFF"/>
              </a:clrFrom>
              <a:clrTo>
                <a:srgbClr val="FFFFFF">
                  <a:alpha val="0"/>
                </a:srgbClr>
              </a:clrTo>
            </a:clrChange>
            <a:duotone>
              <a:schemeClr val="bg2">
                <a:shade val="45000"/>
                <a:satMod val="135000"/>
              </a:schemeClr>
              <a:prstClr val="white"/>
            </a:duotone>
            <a:alphaModFix amt="47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202DB50-DD80-9C03-267E-1599864B64F8}"/>
              </a:ext>
            </a:extLst>
          </p:cNvPr>
          <p:cNvSpPr txBox="1">
            <a:spLocks/>
          </p:cNvSpPr>
          <p:nvPr/>
        </p:nvSpPr>
        <p:spPr>
          <a:xfrm>
            <a:off x="584636" y="374374"/>
            <a:ext cx="113905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u="none" strike="noStrike" kern="1200" cap="none" spc="300" normalizeH="0" baseline="0" noProof="0">
                <a:ln>
                  <a:noFill/>
                </a:ln>
                <a:effectLst>
                  <a:outerShdw blurRad="50800" dist="38100" dir="2700000" algn="tl" rotWithShape="0">
                    <a:prstClr val="black">
                      <a:alpha val="40000"/>
                    </a:prstClr>
                  </a:outerShdw>
                </a:effectLst>
                <a:uLnTx/>
                <a:uFillTx/>
                <a:latin typeface="Corbel" panose="020B0503020204020204" pitchFamily="34" charset="0"/>
                <a:cs typeface="Arial" panose="020B0604020202020204" pitchFamily="34" charset="0"/>
              </a:rPr>
              <a:t>WELS Committee 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u="none" strike="noStrike" kern="1200" cap="none" spc="300" normalizeH="0" baseline="0" noProof="0">
                <a:ln>
                  <a:noFill/>
                </a:ln>
                <a:effectLst>
                  <a:outerShdw blurRad="50800" dist="38100" dir="2700000" algn="tl" rotWithShape="0">
                    <a:prstClr val="black">
                      <a:alpha val="40000"/>
                    </a:prstClr>
                  </a:outerShdw>
                </a:effectLst>
                <a:uLnTx/>
                <a:uFillTx/>
                <a:latin typeface="Corbel" panose="020B0503020204020204" pitchFamily="34" charset="0"/>
                <a:cs typeface="Arial" panose="020B0604020202020204" pitchFamily="34" charset="0"/>
              </a:rPr>
              <a:t>Identity, Gender, and Sexuality</a:t>
            </a:r>
            <a:endParaRPr kumimoji="0" lang="en-US" sz="4800" b="1" u="none" strike="noStrike" kern="1200" cap="none" spc="300" normalizeH="0" baseline="0" noProof="0">
              <a:ln>
                <a:noFill/>
              </a:ln>
              <a:effectLst>
                <a:outerShdw blurRad="50800" dist="38100" dir="2700000" algn="tl" rotWithShape="0">
                  <a:prstClr val="black">
                    <a:alpha val="40000"/>
                  </a:prstClr>
                </a:outerShdw>
              </a:effectLst>
              <a:uLnTx/>
              <a:uFillTx/>
              <a:latin typeface="Corbel" panose="020B0503020204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62562C19-7D27-061A-CA0C-3BB028297001}"/>
              </a:ext>
            </a:extLst>
          </p:cNvPr>
          <p:cNvSpPr txBox="1">
            <a:spLocks/>
          </p:cNvSpPr>
          <p:nvPr/>
        </p:nvSpPr>
        <p:spPr>
          <a:xfrm>
            <a:off x="1439917" y="1896873"/>
            <a:ext cx="9680027" cy="4030961"/>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20000"/>
              </a:lnSpc>
            </a:pPr>
            <a:r>
              <a:rPr lang="en-US" sz="3600" b="1" kern="0" dirty="0">
                <a:solidFill>
                  <a:schemeClr val="tx1"/>
                </a:solidFill>
                <a:effectLst>
                  <a:outerShdw blurRad="50800" dist="38100" dir="2700000" algn="tl" rotWithShape="0">
                    <a:prstClr val="black">
                      <a:alpha val="40000"/>
                    </a:prstClr>
                  </a:outerShdw>
                </a:effectLst>
                <a:latin typeface="Corbel" panose="020B0503020204020204" pitchFamily="34" charset="0"/>
                <a:cs typeface="Arial" panose="020B0604020202020204" pitchFamily="34" charset="0"/>
              </a:rPr>
              <a:t>Objectives for this biennium:</a:t>
            </a:r>
          </a:p>
          <a:p>
            <a:pPr marL="514350" indent="-514350">
              <a:lnSpc>
                <a:spcPct val="120000"/>
              </a:lnSpc>
              <a:buFont typeface="+mj-lt"/>
              <a:buAutoNum type="arabicPeriod"/>
            </a:pPr>
            <a:r>
              <a:rPr lang="en-US" sz="3600" b="1" kern="0" dirty="0">
                <a:solidFill>
                  <a:schemeClr val="tx1"/>
                </a:solidFill>
                <a:effectLst>
                  <a:outerShdw blurRad="50800" dist="38100" dir="2700000" algn="tl" rotWithShape="0">
                    <a:prstClr val="black">
                      <a:alpha val="40000"/>
                    </a:prstClr>
                  </a:outerShdw>
                </a:effectLst>
                <a:latin typeface="Corbel" panose="020B0503020204020204" pitchFamily="34" charset="0"/>
                <a:cs typeface="Arial" panose="020B0604020202020204" pitchFamily="34" charset="0"/>
              </a:rPr>
              <a:t>Development of a website for those who are struggling</a:t>
            </a:r>
          </a:p>
          <a:p>
            <a:pPr marL="514350" indent="-514350">
              <a:lnSpc>
                <a:spcPct val="120000"/>
              </a:lnSpc>
              <a:buFont typeface="+mj-lt"/>
              <a:buAutoNum type="arabicPeriod"/>
            </a:pPr>
            <a:r>
              <a:rPr lang="en-US" sz="3600" b="1" kern="0" dirty="0">
                <a:solidFill>
                  <a:schemeClr val="tx1"/>
                </a:solidFill>
                <a:effectLst>
                  <a:outerShdw blurRad="50800" dist="38100" dir="2700000" algn="tl" rotWithShape="0">
                    <a:prstClr val="black">
                      <a:alpha val="40000"/>
                    </a:prstClr>
                  </a:outerShdw>
                </a:effectLst>
                <a:latin typeface="Corbel" panose="020B0503020204020204" pitchFamily="34" charset="0"/>
                <a:cs typeface="Arial" panose="020B0604020202020204" pitchFamily="34" charset="0"/>
              </a:rPr>
              <a:t>Creation of a speaker’s bureau to present on these issues</a:t>
            </a:r>
          </a:p>
          <a:p>
            <a:pPr marL="514350" indent="-514350">
              <a:lnSpc>
                <a:spcPct val="120000"/>
              </a:lnSpc>
              <a:buFont typeface="+mj-lt"/>
              <a:buAutoNum type="arabicPeriod"/>
            </a:pPr>
            <a:r>
              <a:rPr lang="en-US" sz="3600" b="1" kern="0" dirty="0">
                <a:solidFill>
                  <a:schemeClr val="tx1"/>
                </a:solidFill>
                <a:effectLst>
                  <a:outerShdw blurRad="50800" dist="38100" dir="2700000" algn="tl" rotWithShape="0">
                    <a:prstClr val="black">
                      <a:alpha val="40000"/>
                    </a:prstClr>
                  </a:outerShdw>
                </a:effectLst>
                <a:latin typeface="Corbel" panose="020B0503020204020204" pitchFamily="34" charset="0"/>
                <a:cs typeface="Arial" panose="020B0604020202020204" pitchFamily="34" charset="0"/>
              </a:rPr>
              <a:t>Creation of church/school resources to provide policy guidance and recommendations</a:t>
            </a:r>
          </a:p>
        </p:txBody>
      </p:sp>
    </p:spTree>
    <p:extLst>
      <p:ext uri="{BB962C8B-B14F-4D97-AF65-F5344CB8AC3E}">
        <p14:creationId xmlns:p14="http://schemas.microsoft.com/office/powerpoint/2010/main" val="21783900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32D15-1B84-B8D8-98BE-923990B2F376}"/>
              </a:ext>
            </a:extLst>
          </p:cNvPr>
          <p:cNvPicPr>
            <a:picLocks noChangeAspect="1"/>
          </p:cNvPicPr>
          <p:nvPr/>
        </p:nvPicPr>
        <p:blipFill>
          <a:blip r:embed="rId2"/>
          <a:stretch>
            <a:fillRect/>
          </a:stretch>
        </p:blipFill>
        <p:spPr>
          <a:xfrm>
            <a:off x="0" y="1085565"/>
            <a:ext cx="12192000" cy="5332243"/>
          </a:xfrm>
          <a:prstGeom prst="rect">
            <a:avLst/>
          </a:prstGeom>
        </p:spPr>
      </p:pic>
      <p:pic>
        <p:nvPicPr>
          <p:cNvPr id="5" name="Picture 4">
            <a:extLst>
              <a:ext uri="{FF2B5EF4-FFF2-40B4-BE49-F238E27FC236}">
                <a16:creationId xmlns:a16="http://schemas.microsoft.com/office/drawing/2014/main" id="{C1162472-19E1-6AF6-2E22-18898AE2A9DE}"/>
              </a:ext>
            </a:extLst>
          </p:cNvPr>
          <p:cNvPicPr>
            <a:picLocks noChangeAspect="1"/>
          </p:cNvPicPr>
          <p:nvPr/>
        </p:nvPicPr>
        <p:blipFill>
          <a:blip r:embed="rId3"/>
          <a:stretch>
            <a:fillRect/>
          </a:stretch>
        </p:blipFill>
        <p:spPr>
          <a:xfrm>
            <a:off x="0" y="5977615"/>
            <a:ext cx="12192000" cy="880385"/>
          </a:xfrm>
          <a:prstGeom prst="rect">
            <a:avLst/>
          </a:prstGeom>
        </p:spPr>
      </p:pic>
      <p:sp>
        <p:nvSpPr>
          <p:cNvPr id="6" name="Rectangle 5">
            <a:extLst>
              <a:ext uri="{FF2B5EF4-FFF2-40B4-BE49-F238E27FC236}">
                <a16:creationId xmlns:a16="http://schemas.microsoft.com/office/drawing/2014/main" id="{F192A44A-0E7F-4261-6726-652A94546868}"/>
              </a:ext>
            </a:extLst>
          </p:cNvPr>
          <p:cNvSpPr/>
          <p:nvPr/>
        </p:nvSpPr>
        <p:spPr>
          <a:xfrm>
            <a:off x="0" y="0"/>
            <a:ext cx="12192000" cy="1085565"/>
          </a:xfrm>
          <a:prstGeom prst="rect">
            <a:avLst/>
          </a:prstGeom>
          <a:solidFill>
            <a:schemeClr val="tx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latin typeface="Corbel" panose="020B0503020204020204" pitchFamily="34" charset="0"/>
              </a:rPr>
              <a:t>welscongregationalservices.net</a:t>
            </a:r>
          </a:p>
        </p:txBody>
      </p:sp>
      <p:sp>
        <p:nvSpPr>
          <p:cNvPr id="7" name="Arrow: Right 6">
            <a:extLst>
              <a:ext uri="{FF2B5EF4-FFF2-40B4-BE49-F238E27FC236}">
                <a16:creationId xmlns:a16="http://schemas.microsoft.com/office/drawing/2014/main" id="{ED760C6A-61B1-31D5-19C0-9F5DC5A3412B}"/>
              </a:ext>
            </a:extLst>
          </p:cNvPr>
          <p:cNvSpPr/>
          <p:nvPr/>
        </p:nvSpPr>
        <p:spPr>
          <a:xfrm rot="2219327">
            <a:off x="7231117" y="4495520"/>
            <a:ext cx="2354317" cy="183931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462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D333DA-9318-8D4C-636A-02A71C4BBE8F}"/>
              </a:ext>
            </a:extLst>
          </p:cNvPr>
          <p:cNvSpPr/>
          <p:nvPr/>
        </p:nvSpPr>
        <p:spPr>
          <a:xfrm>
            <a:off x="0" y="0"/>
            <a:ext cx="12192000" cy="17555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40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sym typeface="Arial"/>
              </a:rPr>
              <a:t>Ministry/Discipleship Gatherings</a:t>
            </a:r>
          </a:p>
        </p:txBody>
      </p:sp>
      <p:sp>
        <p:nvSpPr>
          <p:cNvPr id="27" name="Rectangle 26">
            <a:extLst>
              <a:ext uri="{FF2B5EF4-FFF2-40B4-BE49-F238E27FC236}">
                <a16:creationId xmlns:a16="http://schemas.microsoft.com/office/drawing/2014/main" id="{DDACF718-917B-37BC-A894-003FF3A08B58}"/>
              </a:ext>
            </a:extLst>
          </p:cNvPr>
          <p:cNvSpPr/>
          <p:nvPr/>
        </p:nvSpPr>
        <p:spPr>
          <a:xfrm>
            <a:off x="0" y="1755596"/>
            <a:ext cx="6096000" cy="2551202"/>
          </a:xfrm>
          <a:prstGeom prst="rect">
            <a:avLst/>
          </a:prstGeom>
          <a:solidFill>
            <a:schemeClr val="accent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0F331-9FEB-4E0C-BB45-8B5FB607BCDB}"/>
              </a:ext>
            </a:extLst>
          </p:cNvPr>
          <p:cNvSpPr/>
          <p:nvPr/>
        </p:nvSpPr>
        <p:spPr>
          <a:xfrm>
            <a:off x="6096000" y="1755595"/>
            <a:ext cx="6096000" cy="2551202"/>
          </a:xfrm>
          <a:prstGeom prst="rect">
            <a:avLst/>
          </a:prstGeom>
          <a:solidFill>
            <a:schemeClr val="accent1">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7AA0697-CB11-303B-9719-507C8C7EE735}"/>
              </a:ext>
            </a:extLst>
          </p:cNvPr>
          <p:cNvSpPr txBox="1"/>
          <p:nvPr/>
        </p:nvSpPr>
        <p:spPr>
          <a:xfrm>
            <a:off x="1439433" y="2393955"/>
            <a:ext cx="4268653" cy="1384995"/>
          </a:xfrm>
          <a:prstGeom prst="rect">
            <a:avLst/>
          </a:prstGeom>
          <a:noFill/>
        </p:spPr>
        <p:txBody>
          <a:bodyPr wrap="square" rtlCol="0">
            <a:spAutoFit/>
          </a:bodyPr>
          <a:lstStyle/>
          <a:p>
            <a:r>
              <a:rPr lang="en-US" sz="2800" b="1">
                <a:solidFill>
                  <a:schemeClr val="bg1"/>
                </a:solidFill>
                <a:latin typeface="Corbel" panose="020B0503020204020204" pitchFamily="34" charset="0"/>
              </a:rPr>
              <a:t>WELS NATIONAL CONFERENCE ON LUTHERAN LEADERSHIP</a:t>
            </a:r>
          </a:p>
        </p:txBody>
      </p:sp>
      <p:pic>
        <p:nvPicPr>
          <p:cNvPr id="38" name="Picture 37" descr="A black and white logo&#10;&#10;Description automatically generated with medium confidence">
            <a:extLst>
              <a:ext uri="{FF2B5EF4-FFF2-40B4-BE49-F238E27FC236}">
                <a16:creationId xmlns:a16="http://schemas.microsoft.com/office/drawing/2014/main" id="{CFC8D38B-6A42-E8ED-C7F6-9E50DE8D7D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93170" y="2393955"/>
            <a:ext cx="1046263" cy="1268811"/>
          </a:xfrm>
          <a:prstGeom prst="rect">
            <a:avLst/>
          </a:prstGeom>
        </p:spPr>
      </p:pic>
      <p:grpSp>
        <p:nvGrpSpPr>
          <p:cNvPr id="42" name="Group 41">
            <a:extLst>
              <a:ext uri="{FF2B5EF4-FFF2-40B4-BE49-F238E27FC236}">
                <a16:creationId xmlns:a16="http://schemas.microsoft.com/office/drawing/2014/main" id="{BE4F0CF9-DD5B-3876-96A0-3CEB2C85EB91}"/>
              </a:ext>
            </a:extLst>
          </p:cNvPr>
          <p:cNvGrpSpPr/>
          <p:nvPr/>
        </p:nvGrpSpPr>
        <p:grpSpPr>
          <a:xfrm>
            <a:off x="6375072" y="2255587"/>
            <a:ext cx="5816928" cy="1523363"/>
            <a:chOff x="6375072" y="2255587"/>
            <a:chExt cx="5816928" cy="1523363"/>
          </a:xfrm>
        </p:grpSpPr>
        <p:pic>
          <p:nvPicPr>
            <p:cNvPr id="39" name="Picture 38">
              <a:extLst>
                <a:ext uri="{FF2B5EF4-FFF2-40B4-BE49-F238E27FC236}">
                  <a16:creationId xmlns:a16="http://schemas.microsoft.com/office/drawing/2014/main" id="{8E863A38-469C-DC65-3940-AA2353748163}"/>
                </a:ext>
              </a:extLst>
            </p:cNvPr>
            <p:cNvPicPr>
              <a:picLocks noChangeAspect="1"/>
            </p:cNvPicPr>
            <p:nvPr/>
          </p:nvPicPr>
          <p:blipFill rotWithShape="1">
            <a:blip r:embed="rId4">
              <a:clrChange>
                <a:clrFrom>
                  <a:srgbClr val="6B4446"/>
                </a:clrFrom>
                <a:clrTo>
                  <a:srgbClr val="6B4446">
                    <a:alpha val="0"/>
                  </a:srgbClr>
                </a:clrTo>
              </a:clrChange>
              <a:duotone>
                <a:schemeClr val="accent1">
                  <a:shade val="45000"/>
                  <a:satMod val="135000"/>
                </a:schemeClr>
                <a:prstClr val="white"/>
              </a:duotone>
            </a:blip>
            <a:srcRect l="50900" b="52494"/>
            <a:stretch/>
          </p:blipFill>
          <p:spPr>
            <a:xfrm>
              <a:off x="6375072" y="2255587"/>
              <a:ext cx="1438435" cy="1384994"/>
            </a:xfrm>
            <a:prstGeom prst="rect">
              <a:avLst/>
            </a:prstGeom>
          </p:spPr>
        </p:pic>
        <p:sp>
          <p:nvSpPr>
            <p:cNvPr id="41" name="TextBox 40">
              <a:extLst>
                <a:ext uri="{FF2B5EF4-FFF2-40B4-BE49-F238E27FC236}">
                  <a16:creationId xmlns:a16="http://schemas.microsoft.com/office/drawing/2014/main" id="{DC24A95C-84C3-7FD5-44C0-F8BF411BB667}"/>
                </a:ext>
              </a:extLst>
            </p:cNvPr>
            <p:cNvSpPr txBox="1"/>
            <p:nvPr/>
          </p:nvSpPr>
          <p:spPr>
            <a:xfrm>
              <a:off x="7482204" y="2393955"/>
              <a:ext cx="4709796" cy="1384995"/>
            </a:xfrm>
            <a:prstGeom prst="rect">
              <a:avLst/>
            </a:prstGeom>
            <a:noFill/>
          </p:spPr>
          <p:txBody>
            <a:bodyPr wrap="square" rtlCol="0">
              <a:spAutoFit/>
            </a:bodyPr>
            <a:lstStyle/>
            <a:p>
              <a:r>
                <a:rPr lang="en-US" sz="2800" b="1">
                  <a:solidFill>
                    <a:schemeClr val="bg1"/>
                  </a:solidFill>
                  <a:latin typeface="Corbel" panose="020B0503020204020204" pitchFamily="34" charset="0"/>
                </a:rPr>
                <a:t>WELS NATIONAL CONFERENCE ON </a:t>
              </a:r>
            </a:p>
            <a:p>
              <a:r>
                <a:rPr lang="en-US" sz="2800" b="1" spc="-150">
                  <a:solidFill>
                    <a:schemeClr val="bg1"/>
                  </a:solidFill>
                  <a:latin typeface="Corbel" panose="020B0503020204020204" pitchFamily="34" charset="0"/>
                </a:rPr>
                <a:t>WORSHIP, MUSIC, &amp; THE ARTS</a:t>
              </a:r>
              <a:endParaRPr lang="en-US" sz="2400" b="1" spc="-150">
                <a:solidFill>
                  <a:schemeClr val="bg1"/>
                </a:solidFill>
                <a:latin typeface="Corbel" panose="020B0503020204020204" pitchFamily="34" charset="0"/>
              </a:endParaRPr>
            </a:p>
          </p:txBody>
        </p:sp>
      </p:grpSp>
      <p:grpSp>
        <p:nvGrpSpPr>
          <p:cNvPr id="54" name="Group 53">
            <a:extLst>
              <a:ext uri="{FF2B5EF4-FFF2-40B4-BE49-F238E27FC236}">
                <a16:creationId xmlns:a16="http://schemas.microsoft.com/office/drawing/2014/main" id="{DC110C14-7D7B-EDFA-72C2-B855C5051214}"/>
              </a:ext>
            </a:extLst>
          </p:cNvPr>
          <p:cNvGrpSpPr/>
          <p:nvPr/>
        </p:nvGrpSpPr>
        <p:grpSpPr>
          <a:xfrm>
            <a:off x="0" y="4306798"/>
            <a:ext cx="6096000" cy="2551202"/>
            <a:chOff x="0" y="4306798"/>
            <a:chExt cx="6096000" cy="2551202"/>
          </a:xfrm>
        </p:grpSpPr>
        <p:sp>
          <p:nvSpPr>
            <p:cNvPr id="29" name="Rectangle 28">
              <a:extLst>
                <a:ext uri="{FF2B5EF4-FFF2-40B4-BE49-F238E27FC236}">
                  <a16:creationId xmlns:a16="http://schemas.microsoft.com/office/drawing/2014/main" id="{975A9DF2-04B2-BEDB-8069-91F8566CB0A6}"/>
                </a:ext>
              </a:extLst>
            </p:cNvPr>
            <p:cNvSpPr/>
            <p:nvPr/>
          </p:nvSpPr>
          <p:spPr>
            <a:xfrm>
              <a:off x="0" y="4306798"/>
              <a:ext cx="6096000" cy="2551202"/>
            </a:xfrm>
            <a:prstGeom prst="rect">
              <a:avLst/>
            </a:prstGeom>
            <a:solidFill>
              <a:schemeClr val="accent1">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EA432B4-A533-596A-A55D-921A8DDFB4AE}"/>
                </a:ext>
              </a:extLst>
            </p:cNvPr>
            <p:cNvSpPr txBox="1"/>
            <p:nvPr/>
          </p:nvSpPr>
          <p:spPr>
            <a:xfrm>
              <a:off x="1518483" y="5069512"/>
              <a:ext cx="3942385" cy="954107"/>
            </a:xfrm>
            <a:prstGeom prst="rect">
              <a:avLst/>
            </a:prstGeom>
            <a:noFill/>
            <a:ln w="38100">
              <a:noFill/>
            </a:ln>
          </p:spPr>
          <p:txBody>
            <a:bodyPr wrap="square" rtlCol="0">
              <a:spAutoFit/>
            </a:bodyPr>
            <a:lstStyle/>
            <a:p>
              <a:r>
                <a:rPr lang="en-US" sz="2800" b="1">
                  <a:solidFill>
                    <a:schemeClr val="bg1"/>
                  </a:solidFill>
                  <a:latin typeface="Corbel" panose="020B0503020204020204" pitchFamily="34" charset="0"/>
                </a:rPr>
                <a:t>WELS INTERNATIONAL </a:t>
              </a:r>
            </a:p>
            <a:p>
              <a:r>
                <a:rPr lang="en-US" sz="2800" b="1">
                  <a:solidFill>
                    <a:schemeClr val="bg1"/>
                  </a:solidFill>
                  <a:latin typeface="Corbel" panose="020B0503020204020204" pitchFamily="34" charset="0"/>
                </a:rPr>
                <a:t>YOUTH RALLY</a:t>
              </a:r>
            </a:p>
          </p:txBody>
        </p:sp>
        <p:pic>
          <p:nvPicPr>
            <p:cNvPr id="49" name="Picture 48">
              <a:extLst>
                <a:ext uri="{FF2B5EF4-FFF2-40B4-BE49-F238E27FC236}">
                  <a16:creationId xmlns:a16="http://schemas.microsoft.com/office/drawing/2014/main" id="{FC77E348-6DCB-52D3-5BE9-589CEF2F94D7}"/>
                </a:ext>
              </a:extLst>
            </p:cNvPr>
            <p:cNvPicPr>
              <a:picLocks noChangeAspect="1"/>
            </p:cNvPicPr>
            <p:nvPr/>
          </p:nvPicPr>
          <p:blipFill>
            <a:blip r:embed="rId5">
              <a:clrChange>
                <a:clrFrom>
                  <a:srgbClr val="000000"/>
                </a:clrFrom>
                <a:clrTo>
                  <a:srgbClr val="000000">
                    <a:alpha val="0"/>
                  </a:srgbClr>
                </a:clrTo>
              </a:clrChange>
            </a:blip>
            <a:srcRect/>
            <a:stretch/>
          </p:blipFill>
          <p:spPr>
            <a:xfrm>
              <a:off x="265542" y="4834646"/>
              <a:ext cx="1235618" cy="1249821"/>
            </a:xfrm>
            <a:prstGeom prst="rect">
              <a:avLst/>
            </a:prstGeom>
            <a:ln w="38100">
              <a:noFill/>
            </a:ln>
          </p:spPr>
        </p:pic>
      </p:grpSp>
      <p:grpSp>
        <p:nvGrpSpPr>
          <p:cNvPr id="57" name="Group 56">
            <a:extLst>
              <a:ext uri="{FF2B5EF4-FFF2-40B4-BE49-F238E27FC236}">
                <a16:creationId xmlns:a16="http://schemas.microsoft.com/office/drawing/2014/main" id="{23F19FC2-5303-41F7-32EE-CDAFAEDE81CF}"/>
              </a:ext>
            </a:extLst>
          </p:cNvPr>
          <p:cNvGrpSpPr/>
          <p:nvPr/>
        </p:nvGrpSpPr>
        <p:grpSpPr>
          <a:xfrm>
            <a:off x="6096000" y="4306797"/>
            <a:ext cx="6230518" cy="2551202"/>
            <a:chOff x="6096000" y="4306797"/>
            <a:chExt cx="6230518" cy="2551202"/>
          </a:xfrm>
        </p:grpSpPr>
        <p:sp>
          <p:nvSpPr>
            <p:cNvPr id="36" name="Rectangle 35">
              <a:extLst>
                <a:ext uri="{FF2B5EF4-FFF2-40B4-BE49-F238E27FC236}">
                  <a16:creationId xmlns:a16="http://schemas.microsoft.com/office/drawing/2014/main" id="{9575CB49-40AF-7A4C-CCA8-BD386FCCEC5D}"/>
                </a:ext>
              </a:extLst>
            </p:cNvPr>
            <p:cNvSpPr/>
            <p:nvPr/>
          </p:nvSpPr>
          <p:spPr>
            <a:xfrm>
              <a:off x="6096000" y="4306797"/>
              <a:ext cx="6096000" cy="2551202"/>
            </a:xfrm>
            <a:prstGeom prst="rect">
              <a:avLst/>
            </a:prstGeom>
            <a:solidFill>
              <a:schemeClr val="accent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57B263F-12D9-699B-B891-497F0A13EE3D}"/>
                </a:ext>
              </a:extLst>
            </p:cNvPr>
            <p:cNvSpPr txBox="1"/>
            <p:nvPr/>
          </p:nvSpPr>
          <p:spPr>
            <a:xfrm>
              <a:off x="8057865" y="4854067"/>
              <a:ext cx="4268653" cy="1384995"/>
            </a:xfrm>
            <a:prstGeom prst="rect">
              <a:avLst/>
            </a:prstGeom>
            <a:noFill/>
            <a:ln w="38100">
              <a:noFill/>
            </a:ln>
          </p:spPr>
          <p:txBody>
            <a:bodyPr wrap="square" rtlCol="0">
              <a:spAutoFit/>
            </a:bodyPr>
            <a:lstStyle/>
            <a:p>
              <a:r>
                <a:rPr lang="en-US" sz="2800" b="1">
                  <a:solidFill>
                    <a:schemeClr val="bg1"/>
                  </a:solidFill>
                  <a:latin typeface="Corbel" panose="020B0503020204020204" pitchFamily="34" charset="0"/>
                </a:rPr>
                <a:t>WELS NATIONAL EDUCATION CONFERENCE</a:t>
              </a:r>
            </a:p>
          </p:txBody>
        </p:sp>
        <p:pic>
          <p:nvPicPr>
            <p:cNvPr id="56" name="Picture 4" descr="Chattahoochee Christian School">
              <a:extLst>
                <a:ext uri="{FF2B5EF4-FFF2-40B4-BE49-F238E27FC236}">
                  <a16:creationId xmlns:a16="http://schemas.microsoft.com/office/drawing/2014/main" id="{436B58D9-7E5B-62F7-DBF0-D5F3866B08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8254"/>
            <a:stretch/>
          </p:blipFill>
          <p:spPr bwMode="auto">
            <a:xfrm>
              <a:off x="6441448" y="4886980"/>
              <a:ext cx="1616417" cy="1159726"/>
            </a:xfrm>
            <a:prstGeom prst="rect">
              <a:avLst/>
            </a:prstGeom>
            <a:noFill/>
            <a:ln w="38100">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559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0-#ppt_w/2"/>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500" fill="hold"/>
                                        <p:tgtEl>
                                          <p:spTgt spid="34"/>
                                        </p:tgtEl>
                                        <p:attrNameLst>
                                          <p:attrName>ppt_x</p:attrName>
                                        </p:attrNameLst>
                                      </p:cBhvr>
                                      <p:tavLst>
                                        <p:tav tm="0">
                                          <p:val>
                                            <p:strVal val="1+#ppt_w/2"/>
                                          </p:val>
                                        </p:tav>
                                        <p:tav tm="100000">
                                          <p:val>
                                            <p:strVal val="#ppt_x"/>
                                          </p:val>
                                        </p:tav>
                                      </p:tavLst>
                                    </p:anim>
                                    <p:anim calcmode="lin" valueType="num">
                                      <p:cBhvr additive="base">
                                        <p:cTn id="12" dur="150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1500" fill="hold"/>
                                        <p:tgtEl>
                                          <p:spTgt spid="54"/>
                                        </p:tgtEl>
                                        <p:attrNameLst>
                                          <p:attrName>ppt_x</p:attrName>
                                        </p:attrNameLst>
                                      </p:cBhvr>
                                      <p:tavLst>
                                        <p:tav tm="0">
                                          <p:val>
                                            <p:strVal val="0-#ppt_w/2"/>
                                          </p:val>
                                        </p:tav>
                                        <p:tav tm="100000">
                                          <p:val>
                                            <p:strVal val="#ppt_x"/>
                                          </p:val>
                                        </p:tav>
                                      </p:tavLst>
                                    </p:anim>
                                    <p:anim calcmode="lin" valueType="num">
                                      <p:cBhvr additive="base">
                                        <p:cTn id="16" dur="1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1500" fill="hold"/>
                                        <p:tgtEl>
                                          <p:spTgt spid="57"/>
                                        </p:tgtEl>
                                        <p:attrNameLst>
                                          <p:attrName>ppt_x</p:attrName>
                                        </p:attrNameLst>
                                      </p:cBhvr>
                                      <p:tavLst>
                                        <p:tav tm="0">
                                          <p:val>
                                            <p:strVal val="1+#ppt_w/2"/>
                                          </p:val>
                                        </p:tav>
                                        <p:tav tm="100000">
                                          <p:val>
                                            <p:strVal val="#ppt_x"/>
                                          </p:val>
                                        </p:tav>
                                      </p:tavLst>
                                    </p:anim>
                                    <p:anim calcmode="lin" valueType="num">
                                      <p:cBhvr additive="base">
                                        <p:cTn id="20" dur="1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0EB709-5069-C3DC-B6CB-AA4E03D218B3}"/>
              </a:ext>
            </a:extLst>
          </p:cNvPr>
          <p:cNvPicPr>
            <a:picLocks noChangeAspect="1"/>
          </p:cNvPicPr>
          <p:nvPr/>
        </p:nvPicPr>
        <p:blipFill>
          <a:blip r:embed="rId3"/>
          <a:srcRect/>
          <a:stretch/>
        </p:blipFill>
        <p:spPr>
          <a:xfrm>
            <a:off x="10053" y="0"/>
            <a:ext cx="12435840" cy="6858000"/>
          </a:xfrm>
          <a:prstGeom prst="rect">
            <a:avLst/>
          </a:prstGeom>
        </p:spPr>
      </p:pic>
      <p:sp>
        <p:nvSpPr>
          <p:cNvPr id="2" name="TextBox 1">
            <a:extLst>
              <a:ext uri="{FF2B5EF4-FFF2-40B4-BE49-F238E27FC236}">
                <a16:creationId xmlns:a16="http://schemas.microsoft.com/office/drawing/2014/main" id="{4DDDEC49-FD3B-C3D9-EB4D-502FCCA06E4C}"/>
              </a:ext>
            </a:extLst>
          </p:cNvPr>
          <p:cNvSpPr txBox="1"/>
          <p:nvPr/>
        </p:nvSpPr>
        <p:spPr>
          <a:xfrm>
            <a:off x="399394" y="4309242"/>
            <a:ext cx="5276193" cy="923330"/>
          </a:xfrm>
          <a:prstGeom prst="rect">
            <a:avLst/>
          </a:prstGeom>
          <a:solidFill>
            <a:srgbClr val="81D6C3"/>
          </a:solidFill>
        </p:spPr>
        <p:txBody>
          <a:bodyPr wrap="square" rtlCol="0">
            <a:spAutoFit/>
          </a:bodyPr>
          <a:lstStyle/>
          <a:p>
            <a:pPr algn="ctr"/>
            <a:r>
              <a:rPr lang="en-US" sz="5400" b="1" dirty="0">
                <a:solidFill>
                  <a:schemeClr val="bg1"/>
                </a:solidFill>
                <a:latin typeface="Corbel" panose="020B0503020204020204" pitchFamily="34" charset="0"/>
              </a:rPr>
              <a:t>July 28-30, 2024</a:t>
            </a:r>
          </a:p>
        </p:txBody>
      </p:sp>
    </p:spTree>
    <p:extLst>
      <p:ext uri="{BB962C8B-B14F-4D97-AF65-F5344CB8AC3E}">
        <p14:creationId xmlns:p14="http://schemas.microsoft.com/office/powerpoint/2010/main" val="228070841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trees and a lake&#10;&#10;Description automatically generated">
            <a:extLst>
              <a:ext uri="{FF2B5EF4-FFF2-40B4-BE49-F238E27FC236}">
                <a16:creationId xmlns:a16="http://schemas.microsoft.com/office/drawing/2014/main" id="{510EB709-5069-C3DC-B6CB-AA4E03D218B3}"/>
              </a:ext>
            </a:extLst>
          </p:cNvPr>
          <p:cNvPicPr>
            <a:picLocks noChangeAspect="1"/>
          </p:cNvPicPr>
          <p:nvPr/>
        </p:nvPicPr>
        <p:blipFill>
          <a:blip r:embed="rId3"/>
          <a:stretch>
            <a:fillRect/>
          </a:stretch>
        </p:blipFill>
        <p:spPr>
          <a:xfrm>
            <a:off x="-121921" y="0"/>
            <a:ext cx="12435842" cy="6858000"/>
          </a:xfrm>
          <a:prstGeom prst="rect">
            <a:avLst/>
          </a:prstGeom>
        </p:spPr>
      </p:pic>
    </p:spTree>
    <p:extLst>
      <p:ext uri="{BB962C8B-B14F-4D97-AF65-F5344CB8AC3E}">
        <p14:creationId xmlns:p14="http://schemas.microsoft.com/office/powerpoint/2010/main" val="91514555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58A4ACA-8559-F6B5-77FE-01C5C46E4C06}"/>
              </a:ext>
            </a:extLst>
          </p:cNvPr>
          <p:cNvSpPr/>
          <p:nvPr/>
        </p:nvSpPr>
        <p:spPr>
          <a:xfrm>
            <a:off x="0" y="0"/>
            <a:ext cx="12192000" cy="664536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F92EA81-576E-9DFE-C1F6-8E5DB8BABDAC}"/>
              </a:ext>
            </a:extLst>
          </p:cNvPr>
          <p:cNvGrpSpPr/>
          <p:nvPr/>
        </p:nvGrpSpPr>
        <p:grpSpPr>
          <a:xfrm>
            <a:off x="8037490" y="1348717"/>
            <a:ext cx="3085733" cy="4650828"/>
            <a:chOff x="7967400" y="1161519"/>
            <a:chExt cx="3085733" cy="4650828"/>
          </a:xfrm>
        </p:grpSpPr>
        <p:pic>
          <p:nvPicPr>
            <p:cNvPr id="8194" name="Picture 2" descr="679 – Prison Ministry Tech – WELSTech">
              <a:extLst>
                <a:ext uri="{FF2B5EF4-FFF2-40B4-BE49-F238E27FC236}">
                  <a16:creationId xmlns:a16="http://schemas.microsoft.com/office/drawing/2014/main" id="{F0115862-6FAF-595D-39D8-7151BD3FD437}"/>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686" t="-4479" r="11966" b="4479"/>
            <a:stretch/>
          </p:blipFill>
          <p:spPr bwMode="auto">
            <a:xfrm>
              <a:off x="7967400" y="1161519"/>
              <a:ext cx="3085733" cy="4650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18E887-E85D-9110-2889-861896B8BC26}"/>
                </a:ext>
              </a:extLst>
            </p:cNvPr>
            <p:cNvSpPr txBox="1"/>
            <p:nvPr/>
          </p:nvSpPr>
          <p:spPr>
            <a:xfrm>
              <a:off x="8446204" y="5315005"/>
              <a:ext cx="2096412" cy="400110"/>
            </a:xfrm>
            <a:prstGeom prst="rect">
              <a:avLst/>
            </a:prstGeom>
            <a:noFill/>
          </p:spPr>
          <p:txBody>
            <a:bodyPr wrap="square" rtlCol="0">
              <a:spAutoFit/>
            </a:bodyPr>
            <a:lstStyle/>
            <a:p>
              <a:pPr algn="ctr"/>
              <a:r>
                <a:rPr lang="en-US" sz="2000">
                  <a:solidFill>
                    <a:schemeClr val="bg2"/>
                  </a:solidFill>
                  <a:effectLst>
                    <a:outerShdw blurRad="38100" dist="38100" dir="2700000" algn="tl">
                      <a:srgbClr val="000000">
                        <a:alpha val="43137"/>
                      </a:srgbClr>
                    </a:outerShdw>
                  </a:effectLst>
                </a:rPr>
                <a:t>Jim Behringer</a:t>
              </a:r>
            </a:p>
          </p:txBody>
        </p:sp>
      </p:grpSp>
      <p:sp>
        <p:nvSpPr>
          <p:cNvPr id="4" name="Rectangle 3">
            <a:extLst>
              <a:ext uri="{FF2B5EF4-FFF2-40B4-BE49-F238E27FC236}">
                <a16:creationId xmlns:a16="http://schemas.microsoft.com/office/drawing/2014/main" id="{C764AA1F-6473-4B98-FF3F-DD0798BBEB70}"/>
              </a:ext>
            </a:extLst>
          </p:cNvPr>
          <p:cNvSpPr/>
          <p:nvPr/>
        </p:nvSpPr>
        <p:spPr>
          <a:xfrm>
            <a:off x="7458750" y="1125978"/>
            <a:ext cx="3930450" cy="521313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1" name="Group 40">
            <a:extLst>
              <a:ext uri="{FF2B5EF4-FFF2-40B4-BE49-F238E27FC236}">
                <a16:creationId xmlns:a16="http://schemas.microsoft.com/office/drawing/2014/main" id="{34718203-F46C-47A9-4D14-F42A5AEAA660}"/>
              </a:ext>
            </a:extLst>
          </p:cNvPr>
          <p:cNvGrpSpPr/>
          <p:nvPr/>
        </p:nvGrpSpPr>
        <p:grpSpPr>
          <a:xfrm>
            <a:off x="7511804" y="1348717"/>
            <a:ext cx="3925502" cy="4817674"/>
            <a:chOff x="7631269" y="1067939"/>
            <a:chExt cx="3925502" cy="4817674"/>
          </a:xfrm>
        </p:grpSpPr>
        <p:grpSp>
          <p:nvGrpSpPr>
            <p:cNvPr id="6" name="Group 5">
              <a:extLst>
                <a:ext uri="{FF2B5EF4-FFF2-40B4-BE49-F238E27FC236}">
                  <a16:creationId xmlns:a16="http://schemas.microsoft.com/office/drawing/2014/main" id="{17271E7C-301B-08D5-195B-A081C04F8736}"/>
                </a:ext>
              </a:extLst>
            </p:cNvPr>
            <p:cNvGrpSpPr/>
            <p:nvPr/>
          </p:nvGrpSpPr>
          <p:grpSpPr>
            <a:xfrm>
              <a:off x="9460359" y="3707386"/>
              <a:ext cx="2096412" cy="2178227"/>
              <a:chOff x="8963336" y="1266986"/>
              <a:chExt cx="2795216" cy="2904302"/>
            </a:xfrm>
          </p:grpSpPr>
          <p:pic>
            <p:nvPicPr>
              <p:cNvPr id="7" name="Picture 12" descr="https://wels365.sharepoint.com/SAB%20Staff%20Pics/holman1.jpg">
                <a:extLst>
                  <a:ext uri="{FF2B5EF4-FFF2-40B4-BE49-F238E27FC236}">
                    <a16:creationId xmlns:a16="http://schemas.microsoft.com/office/drawing/2014/main" id="{A87F1B06-E10A-EF09-C06F-A10F60BB4F43}"/>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497711" y="1266986"/>
                <a:ext cx="1542733" cy="2005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75E2AF-C7FC-59B8-EF4A-67A7ED20FF18}"/>
                  </a:ext>
                </a:extLst>
              </p:cNvPr>
              <p:cNvSpPr txBox="1"/>
              <p:nvPr/>
            </p:nvSpPr>
            <p:spPr>
              <a:xfrm>
                <a:off x="8963336" y="3145367"/>
                <a:ext cx="2795216" cy="1025921"/>
              </a:xfrm>
              <a:prstGeom prst="rect">
                <a:avLst/>
              </a:prstGeom>
              <a:noFill/>
            </p:spPr>
            <p:txBody>
              <a:bodyPr wrap="square" rtlCol="0">
                <a:spAutoFit/>
              </a:bodyPr>
              <a:lstStyle/>
              <a:p>
                <a:pPr algn="ctr" defTabSz="685800">
                  <a:buClrTx/>
                  <a:defRPr/>
                </a:pPr>
                <a:r>
                  <a:rPr lang="en-US" sz="1600" b="1" kern="1200" dirty="0">
                    <a:solidFill>
                      <a:srgbClr val="CC0000"/>
                    </a:solidFill>
                    <a:ea typeface="+mn-ea"/>
                    <a:cs typeface="+mn-cs"/>
                  </a:rPr>
                  <a:t>EARLY CHILDHOOD MINISTRIES</a:t>
                </a:r>
              </a:p>
              <a:p>
                <a:pPr algn="ctr" defTabSz="685800">
                  <a:buClrTx/>
                  <a:defRPr/>
                </a:pPr>
                <a:r>
                  <a:rPr lang="en-US" sz="1200" kern="1200" dirty="0">
                    <a:solidFill>
                      <a:srgbClr val="CC0000"/>
                    </a:solidFill>
                    <a:ea typeface="+mn-ea"/>
                    <a:cs typeface="+mn-cs"/>
                  </a:rPr>
                  <a:t>Cindi Holman</a:t>
                </a:r>
              </a:p>
            </p:txBody>
          </p:sp>
        </p:grpSp>
        <p:grpSp>
          <p:nvGrpSpPr>
            <p:cNvPr id="12" name="Group 11">
              <a:extLst>
                <a:ext uri="{FF2B5EF4-FFF2-40B4-BE49-F238E27FC236}">
                  <a16:creationId xmlns:a16="http://schemas.microsoft.com/office/drawing/2014/main" id="{179D34BC-6FC1-5EF1-26E1-A46904D5DAEA}"/>
                </a:ext>
              </a:extLst>
            </p:cNvPr>
            <p:cNvGrpSpPr/>
            <p:nvPr/>
          </p:nvGrpSpPr>
          <p:grpSpPr>
            <a:xfrm>
              <a:off x="7631269" y="3717911"/>
              <a:ext cx="2003157" cy="2167430"/>
              <a:chOff x="6080227" y="1298561"/>
              <a:chExt cx="2670876" cy="2889909"/>
            </a:xfrm>
          </p:grpSpPr>
          <p:sp>
            <p:nvSpPr>
              <p:cNvPr id="13" name="TextBox 12">
                <a:extLst>
                  <a:ext uri="{FF2B5EF4-FFF2-40B4-BE49-F238E27FC236}">
                    <a16:creationId xmlns:a16="http://schemas.microsoft.com/office/drawing/2014/main" id="{D36FA24E-2B16-9F5D-81E9-D9309CFAC2AA}"/>
                  </a:ext>
                </a:extLst>
              </p:cNvPr>
              <p:cNvSpPr txBox="1"/>
              <p:nvPr/>
            </p:nvSpPr>
            <p:spPr>
              <a:xfrm>
                <a:off x="6080227" y="3162548"/>
                <a:ext cx="2670876" cy="1025922"/>
              </a:xfrm>
              <a:prstGeom prst="rect">
                <a:avLst/>
              </a:prstGeom>
              <a:noFill/>
            </p:spPr>
            <p:txBody>
              <a:bodyPr wrap="square" rtlCol="0">
                <a:spAutoFit/>
              </a:bodyPr>
              <a:lstStyle/>
              <a:p>
                <a:pPr algn="ctr" defTabSz="685800">
                  <a:buClrTx/>
                  <a:defRPr/>
                </a:pPr>
                <a:r>
                  <a:rPr lang="en-US" sz="1600" b="1" dirty="0">
                    <a:solidFill>
                      <a:srgbClr val="CC0000"/>
                    </a:solidFill>
                    <a:latin typeface="+mj-lt"/>
                  </a:rPr>
                  <a:t>WELS SCHOOL ACCREDITATION</a:t>
                </a:r>
                <a:endParaRPr lang="en-US" sz="1600" b="1" kern="1200" dirty="0">
                  <a:solidFill>
                    <a:srgbClr val="CC0000"/>
                  </a:solidFill>
                  <a:latin typeface="+mj-lt"/>
                  <a:ea typeface="+mn-ea"/>
                  <a:cs typeface="+mn-cs"/>
                </a:endParaRPr>
              </a:p>
              <a:p>
                <a:pPr algn="ctr" defTabSz="685800">
                  <a:buClrTx/>
                  <a:defRPr/>
                </a:pPr>
                <a:r>
                  <a:rPr lang="en-US" sz="1200" kern="1200" dirty="0">
                    <a:solidFill>
                      <a:srgbClr val="CC0000"/>
                    </a:solidFill>
                    <a:latin typeface="+mj-lt"/>
                    <a:ea typeface="+mn-ea"/>
                    <a:cs typeface="+mn-cs"/>
                  </a:rPr>
                  <a:t>Paul Patterson</a:t>
                </a:r>
              </a:p>
            </p:txBody>
          </p:sp>
          <p:pic>
            <p:nvPicPr>
              <p:cNvPr id="14" name="Picture 13" descr="Paul Patterson - Associate Director of WELS Lutheran Schools and Executive  Director of WELS School Accreditation - WISCONSIN EVANGELICAL LUTHERAN  SYNOD | LinkedIn">
                <a:extLst>
                  <a:ext uri="{FF2B5EF4-FFF2-40B4-BE49-F238E27FC236}">
                    <a16:creationId xmlns:a16="http://schemas.microsoft.com/office/drawing/2014/main" id="{ED1EF3A1-AE27-CC14-BD1C-7B8CD85B01EC}"/>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8985" r="10937"/>
              <a:stretch/>
            </p:blipFill>
            <p:spPr bwMode="auto">
              <a:xfrm>
                <a:off x="6540113" y="1298561"/>
                <a:ext cx="1631854" cy="1873250"/>
              </a:xfrm>
              <a:prstGeom prst="rect">
                <a:avLst/>
              </a:prstGeom>
              <a:ln>
                <a:noFill/>
              </a:ln>
              <a:effectLst>
                <a:softEdge rad="112500"/>
              </a:effectLst>
              <a:extLst>
                <a:ext uri="{53640926-AAD7-44D8-BBD7-CCE9431645EC}">
                  <a14:shadowObscured xmlns:a14="http://schemas.microsoft.com/office/drawing/2010/main"/>
                </a:ext>
              </a:extLst>
            </p:spPr>
          </p:pic>
        </p:grpSp>
        <p:grpSp>
          <p:nvGrpSpPr>
            <p:cNvPr id="15" name="Group 14">
              <a:extLst>
                <a:ext uri="{FF2B5EF4-FFF2-40B4-BE49-F238E27FC236}">
                  <a16:creationId xmlns:a16="http://schemas.microsoft.com/office/drawing/2014/main" id="{0826C534-EFFF-8A33-C016-5065FE4B8299}"/>
                </a:ext>
              </a:extLst>
            </p:cNvPr>
            <p:cNvGrpSpPr/>
            <p:nvPr/>
          </p:nvGrpSpPr>
          <p:grpSpPr>
            <a:xfrm>
              <a:off x="8635501" y="1067939"/>
              <a:ext cx="1740271" cy="2444234"/>
              <a:chOff x="3092246" y="1308085"/>
              <a:chExt cx="2320361" cy="3258978"/>
            </a:xfrm>
          </p:grpSpPr>
          <p:sp>
            <p:nvSpPr>
              <p:cNvPr id="16" name="TextBox 15">
                <a:extLst>
                  <a:ext uri="{FF2B5EF4-FFF2-40B4-BE49-F238E27FC236}">
                    <a16:creationId xmlns:a16="http://schemas.microsoft.com/office/drawing/2014/main" id="{AF8DAF58-7BCC-F793-E250-DEE9B3D613C9}"/>
                  </a:ext>
                </a:extLst>
              </p:cNvPr>
              <p:cNvSpPr txBox="1"/>
              <p:nvPr/>
            </p:nvSpPr>
            <p:spPr>
              <a:xfrm>
                <a:off x="3092246" y="3171810"/>
                <a:ext cx="2320361" cy="1395253"/>
              </a:xfrm>
              <a:prstGeom prst="rect">
                <a:avLst/>
              </a:prstGeom>
              <a:noFill/>
            </p:spPr>
            <p:txBody>
              <a:bodyPr wrap="square" rtlCol="0">
                <a:spAutoFit/>
              </a:bodyPr>
              <a:lstStyle/>
              <a:p>
                <a:pPr algn="ctr" defTabSz="685800">
                  <a:buClrTx/>
                  <a:defRPr/>
                </a:pPr>
                <a:r>
                  <a:rPr lang="en-US" sz="1600" b="1" kern="1200">
                    <a:solidFill>
                      <a:srgbClr val="CC0000"/>
                    </a:solidFill>
                    <a:ea typeface="+mn-ea"/>
                    <a:cs typeface="+mn-cs"/>
                  </a:rPr>
                  <a:t>LUTHERAN SCHOOLS</a:t>
                </a:r>
              </a:p>
              <a:p>
                <a:pPr algn="ctr" defTabSz="685800">
                  <a:buClrTx/>
                  <a:defRPr/>
                </a:pPr>
                <a:r>
                  <a:rPr lang="en-US" sz="1200" kern="1200">
                    <a:solidFill>
                      <a:srgbClr val="CC0000"/>
                    </a:solidFill>
                    <a:ea typeface="+mn-ea"/>
                    <a:cs typeface="+mn-cs"/>
                  </a:rPr>
                  <a:t>Jim Rademan</a:t>
                </a:r>
              </a:p>
              <a:p>
                <a:pPr algn="ctr" defTabSz="685800">
                  <a:buClrTx/>
                  <a:defRPr/>
                </a:pPr>
                <a:r>
                  <a:rPr lang="en-US" sz="900">
                    <a:solidFill>
                      <a:srgbClr val="CC0000"/>
                    </a:solidFill>
                  </a:rPr>
                  <a:t>Associate Coordinator of Congregational Services</a:t>
                </a:r>
                <a:endParaRPr lang="en-US" sz="1100" kern="1200">
                  <a:solidFill>
                    <a:srgbClr val="CC0000"/>
                  </a:solidFill>
                  <a:ea typeface="+mn-ea"/>
                  <a:cs typeface="+mn-cs"/>
                </a:endParaRPr>
              </a:p>
            </p:txBody>
          </p:sp>
          <p:pic>
            <p:nvPicPr>
              <p:cNvPr id="17" name="Picture 16" descr="A person wearing a suit and tie&#10;&#10;Description automatically generated">
                <a:extLst>
                  <a:ext uri="{FF2B5EF4-FFF2-40B4-BE49-F238E27FC236}">
                    <a16:creationId xmlns:a16="http://schemas.microsoft.com/office/drawing/2014/main" id="{EE001277-0DF0-B21C-277C-0336E5832027}"/>
                  </a:ext>
                </a:extLst>
              </p:cNvPr>
              <p:cNvPicPr>
                <a:picLocks noChangeAspect="1"/>
              </p:cNvPicPr>
              <p:nvPr/>
            </p:nvPicPr>
            <p:blipFill rotWithShape="1">
              <a:blip r:embed="rId5">
                <a:grayscl/>
              </a:blip>
              <a:srcRect t="-1" b="15019"/>
              <a:stretch/>
            </p:blipFill>
            <p:spPr bwMode="auto">
              <a:xfrm>
                <a:off x="3494155" y="1308085"/>
                <a:ext cx="1651669" cy="1844094"/>
              </a:xfrm>
              <a:prstGeom prst="rect">
                <a:avLst/>
              </a:prstGeom>
              <a:ln>
                <a:noFill/>
              </a:ln>
              <a:effectLst>
                <a:softEdge rad="112500"/>
              </a:effectLst>
              <a:extLst>
                <a:ext uri="{53640926-AAD7-44D8-BBD7-CCE9431645EC}">
                  <a14:shadowObscured xmlns:a14="http://schemas.microsoft.com/office/drawing/2010/main"/>
                </a:ext>
              </a:extLst>
            </p:spPr>
          </p:pic>
        </p:grpSp>
      </p:grpSp>
      <p:grpSp>
        <p:nvGrpSpPr>
          <p:cNvPr id="40" name="Group 39">
            <a:extLst>
              <a:ext uri="{FF2B5EF4-FFF2-40B4-BE49-F238E27FC236}">
                <a16:creationId xmlns:a16="http://schemas.microsoft.com/office/drawing/2014/main" id="{3AB8D7A8-AB29-8235-1E25-20E024E0EBAD}"/>
              </a:ext>
            </a:extLst>
          </p:cNvPr>
          <p:cNvGrpSpPr/>
          <p:nvPr/>
        </p:nvGrpSpPr>
        <p:grpSpPr>
          <a:xfrm>
            <a:off x="777565" y="1344471"/>
            <a:ext cx="6893501" cy="4852597"/>
            <a:chOff x="911226" y="1067939"/>
            <a:chExt cx="6893501" cy="4852597"/>
          </a:xfrm>
        </p:grpSpPr>
        <p:grpSp>
          <p:nvGrpSpPr>
            <p:cNvPr id="9" name="Group 8">
              <a:extLst>
                <a:ext uri="{FF2B5EF4-FFF2-40B4-BE49-F238E27FC236}">
                  <a16:creationId xmlns:a16="http://schemas.microsoft.com/office/drawing/2014/main" id="{A2BD9EDE-72F4-2B9D-46DB-7A8FA8F925A3}"/>
                </a:ext>
              </a:extLst>
            </p:cNvPr>
            <p:cNvGrpSpPr/>
            <p:nvPr/>
          </p:nvGrpSpPr>
          <p:grpSpPr>
            <a:xfrm>
              <a:off x="2232773" y="1067939"/>
              <a:ext cx="2653145" cy="2429510"/>
              <a:chOff x="-49908" y="1147280"/>
              <a:chExt cx="3537527" cy="3239349"/>
            </a:xfrm>
          </p:grpSpPr>
          <p:sp>
            <p:nvSpPr>
              <p:cNvPr id="10" name="TextBox 9">
                <a:extLst>
                  <a:ext uri="{FF2B5EF4-FFF2-40B4-BE49-F238E27FC236}">
                    <a16:creationId xmlns:a16="http://schemas.microsoft.com/office/drawing/2014/main" id="{EEC89E81-69BF-16AC-1385-A77C8B970473}"/>
                  </a:ext>
                </a:extLst>
              </p:cNvPr>
              <p:cNvSpPr txBox="1"/>
              <p:nvPr/>
            </p:nvSpPr>
            <p:spPr>
              <a:xfrm>
                <a:off x="-49908" y="2991375"/>
                <a:ext cx="3537527" cy="1395254"/>
              </a:xfrm>
              <a:prstGeom prst="rect">
                <a:avLst/>
              </a:prstGeom>
              <a:noFill/>
            </p:spPr>
            <p:txBody>
              <a:bodyPr wrap="square" rtlCol="0">
                <a:spAutoFit/>
              </a:bodyPr>
              <a:lstStyle/>
              <a:p>
                <a:pPr algn="ctr" defTabSz="685800">
                  <a:buClrTx/>
                  <a:defRPr/>
                </a:pPr>
                <a:r>
                  <a:rPr lang="en-US" sz="1600" b="1" kern="1200" dirty="0">
                    <a:solidFill>
                      <a:srgbClr val="CC0000"/>
                    </a:solidFill>
                    <a:ea typeface="+mn-ea"/>
                    <a:cs typeface="+mn-cs"/>
                  </a:rPr>
                  <a:t>CONGREGATIONAL COUNSELING</a:t>
                </a:r>
              </a:p>
              <a:p>
                <a:pPr algn="ctr" defTabSz="685800">
                  <a:buClrTx/>
                  <a:defRPr/>
                </a:pPr>
                <a:r>
                  <a:rPr lang="en-US" sz="1200" kern="1200" dirty="0">
                    <a:solidFill>
                      <a:srgbClr val="CC0000"/>
                    </a:solidFill>
                    <a:ea typeface="+mn-ea"/>
                    <a:cs typeface="+mn-cs"/>
                  </a:rPr>
                  <a:t>Jonathan Hein</a:t>
                </a:r>
              </a:p>
              <a:p>
                <a:pPr algn="ctr" defTabSz="685800">
                  <a:buClrTx/>
                  <a:defRPr/>
                </a:pPr>
                <a:r>
                  <a:rPr lang="en-US" sz="900" kern="1200" dirty="0">
                    <a:solidFill>
                      <a:srgbClr val="CC0000"/>
                    </a:solidFill>
                    <a:ea typeface="+mn-ea"/>
                    <a:cs typeface="+mn-cs"/>
                  </a:rPr>
                  <a:t>Coordinator of </a:t>
                </a:r>
              </a:p>
              <a:p>
                <a:pPr algn="ctr" defTabSz="685800">
                  <a:buClrTx/>
                  <a:defRPr/>
                </a:pPr>
                <a:r>
                  <a:rPr lang="en-US" sz="900" kern="1200" dirty="0">
                    <a:solidFill>
                      <a:srgbClr val="CC0000"/>
                    </a:solidFill>
                    <a:ea typeface="+mn-ea"/>
                    <a:cs typeface="+mn-cs"/>
                  </a:rPr>
                  <a:t>Congregational Services</a:t>
                </a:r>
                <a:endParaRPr lang="en-US" sz="1200" kern="1200" dirty="0">
                  <a:solidFill>
                    <a:srgbClr val="CC0000"/>
                  </a:solidFill>
                  <a:ea typeface="+mn-ea"/>
                  <a:cs typeface="+mn-cs"/>
                </a:endParaRPr>
              </a:p>
            </p:txBody>
          </p:sp>
          <p:pic>
            <p:nvPicPr>
              <p:cNvPr id="11" name="Picture 10" descr="A person wearing a suit and tie&#10;&#10;Description automatically generated with medium confidence">
                <a:extLst>
                  <a:ext uri="{FF2B5EF4-FFF2-40B4-BE49-F238E27FC236}">
                    <a16:creationId xmlns:a16="http://schemas.microsoft.com/office/drawing/2014/main" id="{48BB9673-284E-646C-4574-91A2875FF7A6}"/>
                  </a:ext>
                </a:extLst>
              </p:cNvPr>
              <p:cNvPicPr>
                <a:picLocks noChangeAspect="1"/>
              </p:cNvPicPr>
              <p:nvPr/>
            </p:nvPicPr>
            <p:blipFill rotWithShape="1">
              <a:blip r:embed="rId6">
                <a:grayscl/>
              </a:blip>
              <a:srcRect l="15774" t="15897" r="9492" b="20415"/>
              <a:stretch/>
            </p:blipFill>
            <p:spPr>
              <a:xfrm>
                <a:off x="879985" y="1147280"/>
                <a:ext cx="1631854" cy="1854353"/>
              </a:xfrm>
              <a:prstGeom prst="rect">
                <a:avLst/>
              </a:prstGeom>
              <a:ln>
                <a:noFill/>
              </a:ln>
              <a:effectLst>
                <a:softEdge rad="112500"/>
              </a:effectLst>
            </p:spPr>
          </p:pic>
        </p:grpSp>
        <p:grpSp>
          <p:nvGrpSpPr>
            <p:cNvPr id="21" name="Group 20">
              <a:extLst>
                <a:ext uri="{FF2B5EF4-FFF2-40B4-BE49-F238E27FC236}">
                  <a16:creationId xmlns:a16="http://schemas.microsoft.com/office/drawing/2014/main" id="{65C1DBCC-AB32-C85C-70E1-A935B0554786}"/>
                </a:ext>
              </a:extLst>
            </p:cNvPr>
            <p:cNvGrpSpPr/>
            <p:nvPr/>
          </p:nvGrpSpPr>
          <p:grpSpPr>
            <a:xfrm>
              <a:off x="3833138" y="3753106"/>
              <a:ext cx="2653145" cy="1921209"/>
              <a:chOff x="2969605" y="4178937"/>
              <a:chExt cx="3537527" cy="2561612"/>
            </a:xfrm>
          </p:grpSpPr>
          <p:sp>
            <p:nvSpPr>
              <p:cNvPr id="22" name="TextBox 21">
                <a:extLst>
                  <a:ext uri="{FF2B5EF4-FFF2-40B4-BE49-F238E27FC236}">
                    <a16:creationId xmlns:a16="http://schemas.microsoft.com/office/drawing/2014/main" id="{02ACEC45-4F87-D6DF-351D-EBC301C52BC0}"/>
                  </a:ext>
                </a:extLst>
              </p:cNvPr>
              <p:cNvSpPr txBox="1"/>
              <p:nvPr/>
            </p:nvSpPr>
            <p:spPr>
              <a:xfrm>
                <a:off x="2969605" y="6042922"/>
                <a:ext cx="3537527" cy="697627"/>
              </a:xfrm>
              <a:prstGeom prst="rect">
                <a:avLst/>
              </a:prstGeom>
              <a:noFill/>
            </p:spPr>
            <p:txBody>
              <a:bodyPr wrap="square" rtlCol="0">
                <a:spAutoFit/>
              </a:bodyPr>
              <a:lstStyle/>
              <a:p>
                <a:pPr algn="ctr" defTabSz="685800">
                  <a:buClrTx/>
                  <a:defRPr/>
                </a:pPr>
                <a:r>
                  <a:rPr lang="en-US" sz="1600" b="1" kern="1200">
                    <a:solidFill>
                      <a:srgbClr val="CC0000"/>
                    </a:solidFill>
                    <a:ea typeface="+mn-ea"/>
                    <a:cs typeface="+mn-cs"/>
                  </a:rPr>
                  <a:t>DISCIPLESHIP</a:t>
                </a:r>
              </a:p>
              <a:p>
                <a:pPr algn="ctr" defTabSz="685800">
                  <a:buClrTx/>
                  <a:defRPr/>
                </a:pPr>
                <a:r>
                  <a:rPr lang="en-US" sz="1200" kern="1200">
                    <a:solidFill>
                      <a:srgbClr val="CC0000"/>
                    </a:solidFill>
                    <a:ea typeface="+mn-ea"/>
                    <a:cs typeface="+mn-cs"/>
                  </a:rPr>
                  <a:t>Donn Dobberstein</a:t>
                </a:r>
                <a:endParaRPr lang="en-US" sz="1600" kern="1200">
                  <a:solidFill>
                    <a:srgbClr val="CC0000"/>
                  </a:solidFill>
                  <a:ea typeface="+mn-ea"/>
                  <a:cs typeface="+mn-cs"/>
                </a:endParaRPr>
              </a:p>
            </p:txBody>
          </p:sp>
          <p:pic>
            <p:nvPicPr>
              <p:cNvPr id="23" name="Picture 22" descr="Study Saturday: High Expectations (Dobberstein)">
                <a:extLst>
                  <a:ext uri="{FF2B5EF4-FFF2-40B4-BE49-F238E27FC236}">
                    <a16:creationId xmlns:a16="http://schemas.microsoft.com/office/drawing/2014/main" id="{864F0CC0-618E-76AF-A044-B9A9710D8972}"/>
                  </a:ext>
                </a:extLst>
              </p:cNvPr>
              <p:cNvPicPr>
                <a:picLocks noChangeAspect="1"/>
              </p:cNvPicPr>
              <p:nvPr/>
            </p:nvPicPr>
            <p:blipFill rotWithShape="1">
              <a:blip r:embed="rId7">
                <a:grayscl/>
                <a:extLst>
                  <a:ext uri="{28A0092B-C50C-407E-A947-70E740481C1C}">
                    <a14:useLocalDpi xmlns:a14="http://schemas.microsoft.com/office/drawing/2010/main" val="0"/>
                  </a:ext>
                </a:extLst>
              </a:blip>
              <a:srcRect l="8333" r="5953"/>
              <a:stretch/>
            </p:blipFill>
            <p:spPr bwMode="auto">
              <a:xfrm>
                <a:off x="3812625" y="4178937"/>
                <a:ext cx="1664392" cy="1863985"/>
              </a:xfrm>
              <a:prstGeom prst="rect">
                <a:avLst/>
              </a:prstGeom>
              <a:ln>
                <a:noFill/>
              </a:ln>
              <a:effectLst>
                <a:softEdge rad="112500"/>
              </a:effectLst>
              <a:extLst>
                <a:ext uri="{53640926-AAD7-44D8-BBD7-CCE9431645EC}">
                  <a14:shadowObscured xmlns:a14="http://schemas.microsoft.com/office/drawing/2010/main"/>
                </a:ext>
              </a:extLst>
            </p:spPr>
          </p:pic>
        </p:grpSp>
        <p:grpSp>
          <p:nvGrpSpPr>
            <p:cNvPr id="24" name="Group 23">
              <a:extLst>
                <a:ext uri="{FF2B5EF4-FFF2-40B4-BE49-F238E27FC236}">
                  <a16:creationId xmlns:a16="http://schemas.microsoft.com/office/drawing/2014/main" id="{1BE9416C-65BD-15EF-7E1E-DB759C634415}"/>
                </a:ext>
              </a:extLst>
            </p:cNvPr>
            <p:cNvGrpSpPr/>
            <p:nvPr/>
          </p:nvGrpSpPr>
          <p:grpSpPr>
            <a:xfrm>
              <a:off x="911226" y="3823855"/>
              <a:ext cx="1621155" cy="1857409"/>
              <a:chOff x="6776064" y="4210566"/>
              <a:chExt cx="2161540" cy="2476545"/>
            </a:xfrm>
          </p:grpSpPr>
          <p:sp>
            <p:nvSpPr>
              <p:cNvPr id="25" name="TextBox 24">
                <a:extLst>
                  <a:ext uri="{FF2B5EF4-FFF2-40B4-BE49-F238E27FC236}">
                    <a16:creationId xmlns:a16="http://schemas.microsoft.com/office/drawing/2014/main" id="{3ACA438C-210D-0225-8BAD-E7BA2428CF27}"/>
                  </a:ext>
                </a:extLst>
              </p:cNvPr>
              <p:cNvSpPr txBox="1"/>
              <p:nvPr/>
            </p:nvSpPr>
            <p:spPr>
              <a:xfrm>
                <a:off x="6776064" y="5989484"/>
                <a:ext cx="2161540" cy="697627"/>
              </a:xfrm>
              <a:prstGeom prst="rect">
                <a:avLst/>
              </a:prstGeom>
              <a:noFill/>
            </p:spPr>
            <p:txBody>
              <a:bodyPr wrap="square" rtlCol="0">
                <a:spAutoFit/>
              </a:bodyPr>
              <a:lstStyle/>
              <a:p>
                <a:pPr algn="ctr" defTabSz="685800">
                  <a:buClrTx/>
                  <a:defRPr/>
                </a:pPr>
                <a:r>
                  <a:rPr lang="en-US" sz="1600" b="1" kern="1200">
                    <a:solidFill>
                      <a:srgbClr val="CC0000"/>
                    </a:solidFill>
                    <a:latin typeface="+mj-lt"/>
                    <a:ea typeface="+mn-ea"/>
                    <a:cs typeface="+mn-cs"/>
                  </a:rPr>
                  <a:t>EVANGELISM</a:t>
                </a:r>
              </a:p>
              <a:p>
                <a:pPr algn="ctr" defTabSz="685800">
                  <a:buClrTx/>
                  <a:defRPr/>
                </a:pPr>
                <a:r>
                  <a:rPr lang="en-US" sz="1200" kern="1200">
                    <a:solidFill>
                      <a:srgbClr val="CC0000"/>
                    </a:solidFill>
                    <a:latin typeface="+mj-lt"/>
                    <a:ea typeface="+mn-ea"/>
                    <a:cs typeface="+mn-cs"/>
                  </a:rPr>
                  <a:t>Eric Roecker</a:t>
                </a:r>
              </a:p>
            </p:txBody>
          </p:sp>
          <p:pic>
            <p:nvPicPr>
              <p:cNvPr id="26" name="Picture 6" descr="https://wels.net/wp-content/uploads/2018/06/700x411-Together-Roecker-711x321.jpg">
                <a:extLst>
                  <a:ext uri="{FF2B5EF4-FFF2-40B4-BE49-F238E27FC236}">
                    <a16:creationId xmlns:a16="http://schemas.microsoft.com/office/drawing/2014/main" id="{549362C8-34C0-59AB-D109-1F5E14D80983}"/>
                  </a:ext>
                </a:extLst>
              </p:cNvPr>
              <p:cNvPicPr>
                <a:picLocks noChangeAspect="1" noChangeArrowheads="1"/>
              </p:cNvPicPr>
              <p:nvPr/>
            </p:nvPicPr>
            <p:blipFill rotWithShape="1">
              <a:blip r:embed="rId8">
                <a:grayscl/>
                <a:extLst>
                  <a:ext uri="{28A0092B-C50C-407E-A947-70E740481C1C}">
                    <a14:useLocalDpi xmlns:a14="http://schemas.microsoft.com/office/drawing/2010/main" val="0"/>
                  </a:ext>
                </a:extLst>
              </a:blip>
              <a:srcRect l="37095" t="1393" r="44766" b="53896"/>
              <a:stretch/>
            </p:blipFill>
            <p:spPr bwMode="auto">
              <a:xfrm>
                <a:off x="7039053" y="4210566"/>
                <a:ext cx="1550060" cy="1787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792318DC-0110-F2E7-E58E-9B85A61A9055}"/>
                </a:ext>
              </a:extLst>
            </p:cNvPr>
            <p:cNvGrpSpPr/>
            <p:nvPr/>
          </p:nvGrpSpPr>
          <p:grpSpPr>
            <a:xfrm>
              <a:off x="2607895" y="3753106"/>
              <a:ext cx="1421914" cy="1941634"/>
              <a:chOff x="631712" y="4325825"/>
              <a:chExt cx="1895885" cy="2588846"/>
            </a:xfrm>
          </p:grpSpPr>
          <p:sp>
            <p:nvSpPr>
              <p:cNvPr id="28" name="TextBox 27">
                <a:extLst>
                  <a:ext uri="{FF2B5EF4-FFF2-40B4-BE49-F238E27FC236}">
                    <a16:creationId xmlns:a16="http://schemas.microsoft.com/office/drawing/2014/main" id="{F64E43EB-57F9-01EF-F9FC-577DFA16DAB7}"/>
                  </a:ext>
                </a:extLst>
              </p:cNvPr>
              <p:cNvSpPr txBox="1"/>
              <p:nvPr/>
            </p:nvSpPr>
            <p:spPr>
              <a:xfrm>
                <a:off x="631712" y="6217044"/>
                <a:ext cx="1895885" cy="697627"/>
              </a:xfrm>
              <a:prstGeom prst="rect">
                <a:avLst/>
              </a:prstGeom>
              <a:noFill/>
            </p:spPr>
            <p:txBody>
              <a:bodyPr wrap="square" rtlCol="0">
                <a:spAutoFit/>
              </a:bodyPr>
              <a:lstStyle/>
              <a:p>
                <a:pPr algn="ctr" defTabSz="685800">
                  <a:buClrTx/>
                  <a:defRPr/>
                </a:pPr>
                <a:r>
                  <a:rPr lang="en-US" sz="1600" b="1" kern="1200">
                    <a:solidFill>
                      <a:srgbClr val="CC0000"/>
                    </a:solidFill>
                    <a:latin typeface="+mj-lt"/>
                    <a:ea typeface="+mn-ea"/>
                    <a:cs typeface="+mn-cs"/>
                  </a:rPr>
                  <a:t>WORSHIP</a:t>
                </a:r>
              </a:p>
              <a:p>
                <a:pPr algn="ctr" defTabSz="685800">
                  <a:buClrTx/>
                  <a:defRPr/>
                </a:pPr>
                <a:r>
                  <a:rPr lang="en-US" sz="1200" kern="1200">
                    <a:solidFill>
                      <a:srgbClr val="CC0000"/>
                    </a:solidFill>
                    <a:latin typeface="+mj-lt"/>
                    <a:ea typeface="+mn-ea"/>
                    <a:cs typeface="+mn-cs"/>
                  </a:rPr>
                  <a:t>Bryan Gerlach</a:t>
                </a:r>
                <a:endParaRPr lang="en-US" sz="1600" kern="1200">
                  <a:solidFill>
                    <a:srgbClr val="CC0000"/>
                  </a:solidFill>
                  <a:latin typeface="+mj-lt"/>
                  <a:ea typeface="+mn-ea"/>
                  <a:cs typeface="+mn-cs"/>
                </a:endParaRPr>
              </a:p>
            </p:txBody>
          </p:sp>
          <p:pic>
            <p:nvPicPr>
              <p:cNvPr id="29" name="Picture 14" descr="https://wels365.sharepoint.com/SAB%20Staff%20Pics/gerlach3.jpg">
                <a:extLst>
                  <a:ext uri="{FF2B5EF4-FFF2-40B4-BE49-F238E27FC236}">
                    <a16:creationId xmlns:a16="http://schemas.microsoft.com/office/drawing/2014/main" id="{1562F78D-9A43-096C-5571-26549AA9EBA5}"/>
                  </a:ext>
                </a:extLst>
              </p:cNvPr>
              <p:cNvPicPr>
                <a:picLocks noChangeAspect="1" noChangeArrowheads="1"/>
              </p:cNvPicPr>
              <p:nvPr/>
            </p:nvPicPr>
            <p:blipFill rotWithShape="1">
              <a:blip r:embed="rId9">
                <a:grayscl/>
                <a:extLst>
                  <a:ext uri="{28A0092B-C50C-407E-A947-70E740481C1C}">
                    <a14:useLocalDpi xmlns:a14="http://schemas.microsoft.com/office/drawing/2010/main" val="0"/>
                  </a:ext>
                </a:extLst>
              </a:blip>
              <a:srcRect l="8043" r="8043" b="25870"/>
              <a:stretch/>
            </p:blipFill>
            <p:spPr bwMode="auto">
              <a:xfrm>
                <a:off x="747459" y="4325825"/>
                <a:ext cx="1664392" cy="1911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4AE85CF4-082C-3B69-A7E5-8F8F0555B5DD}"/>
                </a:ext>
              </a:extLst>
            </p:cNvPr>
            <p:cNvGrpSpPr/>
            <p:nvPr/>
          </p:nvGrpSpPr>
          <p:grpSpPr>
            <a:xfrm>
              <a:off x="5924974" y="3753106"/>
              <a:ext cx="1879753" cy="2167430"/>
              <a:chOff x="4629531" y="3299486"/>
              <a:chExt cx="1879753" cy="2167430"/>
            </a:xfrm>
          </p:grpSpPr>
          <p:pic>
            <p:nvPicPr>
              <p:cNvPr id="32" name="Picture 31" descr="A person and person standing together&#10;&#10;Description automatically generated with medium confidence">
                <a:extLst>
                  <a:ext uri="{FF2B5EF4-FFF2-40B4-BE49-F238E27FC236}">
                    <a16:creationId xmlns:a16="http://schemas.microsoft.com/office/drawing/2014/main" id="{F452F814-B531-15C8-3EC9-8EFED4CAEA7E}"/>
                  </a:ext>
                </a:extLst>
              </p:cNvPr>
              <p:cNvPicPr>
                <a:picLocks noChangeAspect="1"/>
              </p:cNvPicPr>
              <p:nvPr/>
            </p:nvPicPr>
            <p:blipFill rotWithShape="1">
              <a:blip r:embed="rId10">
                <a:grayscl/>
              </a:blip>
              <a:srcRect l="25788" t="5545" r="44026" b="43538"/>
              <a:stretch/>
            </p:blipFill>
            <p:spPr>
              <a:xfrm>
                <a:off x="5033905" y="3299486"/>
                <a:ext cx="1105114" cy="1397989"/>
              </a:xfrm>
              <a:prstGeom prst="rect">
                <a:avLst/>
              </a:prstGeom>
              <a:ln>
                <a:noFill/>
              </a:ln>
              <a:effectLst>
                <a:softEdge rad="112500"/>
              </a:effectLst>
            </p:spPr>
          </p:pic>
          <p:sp>
            <p:nvSpPr>
              <p:cNvPr id="33" name="TextBox 32">
                <a:extLst>
                  <a:ext uri="{FF2B5EF4-FFF2-40B4-BE49-F238E27FC236}">
                    <a16:creationId xmlns:a16="http://schemas.microsoft.com/office/drawing/2014/main" id="{118CBA2C-9CC4-C4E1-8C39-BF939BBFE4E7}"/>
                  </a:ext>
                </a:extLst>
              </p:cNvPr>
              <p:cNvSpPr txBox="1"/>
              <p:nvPr/>
            </p:nvSpPr>
            <p:spPr>
              <a:xfrm>
                <a:off x="4629531" y="4697475"/>
                <a:ext cx="1879753" cy="769441"/>
              </a:xfrm>
              <a:prstGeom prst="rect">
                <a:avLst/>
              </a:prstGeom>
              <a:noFill/>
            </p:spPr>
            <p:txBody>
              <a:bodyPr wrap="square" rtlCol="0">
                <a:spAutoFit/>
              </a:bodyPr>
              <a:lstStyle/>
              <a:p>
                <a:pPr algn="ctr" defTabSz="685800">
                  <a:buClrTx/>
                  <a:defRPr/>
                </a:pPr>
                <a:r>
                  <a:rPr lang="en-US" sz="1600" b="1" kern="1200">
                    <a:solidFill>
                      <a:srgbClr val="CC0000"/>
                    </a:solidFill>
                    <a:ea typeface="+mn-ea"/>
                    <a:cs typeface="+mn-cs"/>
                  </a:rPr>
                  <a:t>SPECIAL MINISTRIES</a:t>
                </a:r>
              </a:p>
              <a:p>
                <a:pPr algn="ctr" defTabSz="685800">
                  <a:buClrTx/>
                  <a:defRPr/>
                </a:pPr>
                <a:r>
                  <a:rPr lang="en-US" sz="1200" kern="1200">
                    <a:solidFill>
                      <a:srgbClr val="CC0000"/>
                    </a:solidFill>
                    <a:ea typeface="+mn-ea"/>
                    <a:cs typeface="+mn-cs"/>
                  </a:rPr>
                  <a:t>Joel Gaertner</a:t>
                </a:r>
                <a:endParaRPr lang="en-US" sz="1600" kern="1200">
                  <a:solidFill>
                    <a:srgbClr val="CC0000"/>
                  </a:solidFill>
                  <a:ea typeface="+mn-ea"/>
                  <a:cs typeface="+mn-cs"/>
                </a:endParaRPr>
              </a:p>
            </p:txBody>
          </p:sp>
        </p:grpSp>
      </p:grpSp>
      <p:sp>
        <p:nvSpPr>
          <p:cNvPr id="34" name="Rectangle: Rounded Corners 33">
            <a:extLst>
              <a:ext uri="{FF2B5EF4-FFF2-40B4-BE49-F238E27FC236}">
                <a16:creationId xmlns:a16="http://schemas.microsoft.com/office/drawing/2014/main" id="{A92E30F4-A701-EEDE-765D-09329EB25C21}"/>
              </a:ext>
            </a:extLst>
          </p:cNvPr>
          <p:cNvSpPr/>
          <p:nvPr/>
        </p:nvSpPr>
        <p:spPr>
          <a:xfrm>
            <a:off x="0" y="182511"/>
            <a:ext cx="12192000" cy="644495"/>
          </a:xfrm>
          <a:prstGeom prst="roundRect">
            <a:avLst>
              <a:gd name="adj" fmla="val 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CONGREGATIONAL SERVICES</a:t>
            </a:r>
          </a:p>
        </p:txBody>
      </p:sp>
      <p:grpSp>
        <p:nvGrpSpPr>
          <p:cNvPr id="36" name="Group 35">
            <a:extLst>
              <a:ext uri="{FF2B5EF4-FFF2-40B4-BE49-F238E27FC236}">
                <a16:creationId xmlns:a16="http://schemas.microsoft.com/office/drawing/2014/main" id="{04CEF038-FA0B-7905-61A3-EDC8C1227A1E}"/>
              </a:ext>
            </a:extLst>
          </p:cNvPr>
          <p:cNvGrpSpPr/>
          <p:nvPr/>
        </p:nvGrpSpPr>
        <p:grpSpPr>
          <a:xfrm>
            <a:off x="5560256" y="1348717"/>
            <a:ext cx="1740271" cy="1934844"/>
            <a:chOff x="5273260" y="1343677"/>
            <a:chExt cx="1740271" cy="1934844"/>
          </a:xfrm>
        </p:grpSpPr>
        <p:pic>
          <p:nvPicPr>
            <p:cNvPr id="1026" name="Picture 2" descr="Dan Nommensen">
              <a:extLst>
                <a:ext uri="{FF2B5EF4-FFF2-40B4-BE49-F238E27FC236}">
                  <a16:creationId xmlns:a16="http://schemas.microsoft.com/office/drawing/2014/main" id="{85583690-D0F4-1FBF-343D-E88B55296A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2733" r="11014" b="9455"/>
            <a:stretch/>
          </p:blipFill>
          <p:spPr bwMode="auto">
            <a:xfrm>
              <a:off x="5504317" y="1343677"/>
              <a:ext cx="1223890" cy="138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136178D-B1A8-5997-0175-D0F5840D36C0}"/>
                </a:ext>
              </a:extLst>
            </p:cNvPr>
            <p:cNvSpPr txBox="1"/>
            <p:nvPr/>
          </p:nvSpPr>
          <p:spPr>
            <a:xfrm>
              <a:off x="5273260" y="2755301"/>
              <a:ext cx="1740271" cy="523220"/>
            </a:xfrm>
            <a:prstGeom prst="rect">
              <a:avLst/>
            </a:prstGeom>
            <a:noFill/>
          </p:spPr>
          <p:txBody>
            <a:bodyPr wrap="square" rtlCol="0">
              <a:spAutoFit/>
            </a:bodyPr>
            <a:lstStyle/>
            <a:p>
              <a:pPr algn="ctr" defTabSz="685800">
                <a:buClrTx/>
                <a:defRPr/>
              </a:pPr>
              <a:r>
                <a:rPr lang="en-US" sz="1600" b="1" kern="1200">
                  <a:solidFill>
                    <a:srgbClr val="CC0000"/>
                  </a:solidFill>
                  <a:ea typeface="+mn-ea"/>
                  <a:cs typeface="+mn-cs"/>
                </a:rPr>
                <a:t>CS OPERATIONS</a:t>
              </a:r>
            </a:p>
            <a:p>
              <a:pPr algn="ctr" defTabSz="685800">
                <a:buClrTx/>
                <a:defRPr/>
              </a:pPr>
              <a:r>
                <a:rPr lang="en-US" sz="1200" kern="1200">
                  <a:solidFill>
                    <a:srgbClr val="CC0000"/>
                  </a:solidFill>
                  <a:ea typeface="+mn-ea"/>
                  <a:cs typeface="+mn-cs"/>
                </a:rPr>
                <a:t>Dan Nommensen</a:t>
              </a:r>
              <a:endParaRPr lang="en-US" sz="1600" kern="1200">
                <a:solidFill>
                  <a:srgbClr val="CC0000"/>
                </a:solidFill>
                <a:ea typeface="+mn-ea"/>
                <a:cs typeface="+mn-cs"/>
              </a:endParaRPr>
            </a:p>
          </p:txBody>
        </p:sp>
      </p:grpSp>
    </p:spTree>
    <p:extLst>
      <p:ext uri="{BB962C8B-B14F-4D97-AF65-F5344CB8AC3E}">
        <p14:creationId xmlns:p14="http://schemas.microsoft.com/office/powerpoint/2010/main" val="12428381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F28E-6499-C3C6-2E1D-B19D7E548A59}"/>
              </a:ext>
            </a:extLst>
          </p:cNvPr>
          <p:cNvSpPr>
            <a:spLocks noGrp="1"/>
          </p:cNvSpPr>
          <p:nvPr>
            <p:ph type="title"/>
          </p:nvPr>
        </p:nvSpPr>
        <p:spPr>
          <a:xfrm>
            <a:off x="1761996" y="365127"/>
            <a:ext cx="8277355" cy="1325563"/>
          </a:xfrm>
        </p:spPr>
        <p:txBody>
          <a:bodyPr/>
          <a:lstStyle/>
          <a:p>
            <a:endParaRPr lang="en-US"/>
          </a:p>
        </p:txBody>
      </p:sp>
      <p:pic>
        <p:nvPicPr>
          <p:cNvPr id="13" name="Picture 12" descr="A group of people sitting in a auditorium&#10;&#10;Description automatically generated">
            <a:extLst>
              <a:ext uri="{FF2B5EF4-FFF2-40B4-BE49-F238E27FC236}">
                <a16:creationId xmlns:a16="http://schemas.microsoft.com/office/drawing/2014/main" id="{19884965-BBF4-9E01-4825-4923CAE27ACE}"/>
              </a:ext>
            </a:extLst>
          </p:cNvPr>
          <p:cNvPicPr>
            <a:picLocks noChangeAspect="1"/>
          </p:cNvPicPr>
          <p:nvPr/>
        </p:nvPicPr>
        <p:blipFill rotWithShape="1">
          <a:blip r:embed="rId3"/>
          <a:srcRect b="21386"/>
          <a:stretch/>
        </p:blipFill>
        <p:spPr>
          <a:xfrm>
            <a:off x="0" y="0"/>
            <a:ext cx="12213021" cy="6858000"/>
          </a:xfrm>
          <a:prstGeom prst="rect">
            <a:avLst/>
          </a:prstGeom>
        </p:spPr>
      </p:pic>
      <p:sp>
        <p:nvSpPr>
          <p:cNvPr id="6" name="Rectangle 5">
            <a:extLst>
              <a:ext uri="{FF2B5EF4-FFF2-40B4-BE49-F238E27FC236}">
                <a16:creationId xmlns:a16="http://schemas.microsoft.com/office/drawing/2014/main" id="{EE015729-365D-7F1D-7018-2CE339104919}"/>
              </a:ext>
            </a:extLst>
          </p:cNvPr>
          <p:cNvSpPr/>
          <p:nvPr/>
        </p:nvSpPr>
        <p:spPr>
          <a:xfrm>
            <a:off x="0" y="0"/>
            <a:ext cx="12192000" cy="1690690"/>
          </a:xfrm>
          <a:prstGeom prst="rect">
            <a:avLst/>
          </a:prstGeom>
          <a:solidFill>
            <a:srgbClr val="000000">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0DCF3C-DEC3-9E17-9261-53937BED98B5}"/>
              </a:ext>
            </a:extLst>
          </p:cNvPr>
          <p:cNvSpPr txBox="1"/>
          <p:nvPr/>
        </p:nvSpPr>
        <p:spPr>
          <a:xfrm>
            <a:off x="269402" y="238112"/>
            <a:ext cx="9048804" cy="1323439"/>
          </a:xfrm>
          <a:prstGeom prst="rect">
            <a:avLst/>
          </a:prstGeom>
          <a:noFill/>
        </p:spPr>
        <p:txBody>
          <a:bodyPr wrap="square">
            <a:spAutoFit/>
          </a:bodyPr>
          <a:lstStyle/>
          <a:p>
            <a:r>
              <a:rPr lang="en-US" sz="4000" b="1">
                <a:solidFill>
                  <a:schemeClr val="bg1"/>
                </a:solidFill>
                <a:latin typeface="Corbel" panose="020B0503020204020204" pitchFamily="34" charset="0"/>
                <a:ea typeface="Times New Roman" panose="02020603050405020304" pitchFamily="18" charset="0"/>
              </a:rPr>
              <a:t>WELS NATIONAL CONFERENCE ON WORSHIP, MUSIC, &amp; THE ARTS</a:t>
            </a:r>
            <a:endParaRPr lang="en-US" sz="4000" b="1">
              <a:solidFill>
                <a:schemeClr val="bg1"/>
              </a:solidFill>
              <a:latin typeface="Corbel" panose="020B0503020204020204" pitchFamily="34" charset="0"/>
            </a:endParaRPr>
          </a:p>
        </p:txBody>
      </p:sp>
      <p:sp>
        <p:nvSpPr>
          <p:cNvPr id="3" name="TextBox 2">
            <a:extLst>
              <a:ext uri="{FF2B5EF4-FFF2-40B4-BE49-F238E27FC236}">
                <a16:creationId xmlns:a16="http://schemas.microsoft.com/office/drawing/2014/main" id="{13B4069A-631F-619A-3F28-7CC9CF70C46F}"/>
              </a:ext>
            </a:extLst>
          </p:cNvPr>
          <p:cNvSpPr txBox="1"/>
          <p:nvPr/>
        </p:nvSpPr>
        <p:spPr>
          <a:xfrm>
            <a:off x="-6339" y="1910377"/>
            <a:ext cx="7700918" cy="1463040"/>
          </a:xfrm>
          <a:prstGeom prst="rect">
            <a:avLst/>
          </a:prstGeom>
          <a:solidFill>
            <a:schemeClr val="bg1">
              <a:alpha val="80000"/>
            </a:scheme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DC2CB856-E0F9-1145-48F0-E822E4EBF533}"/>
              </a:ext>
            </a:extLst>
          </p:cNvPr>
          <p:cNvSpPr txBox="1"/>
          <p:nvPr/>
        </p:nvSpPr>
        <p:spPr>
          <a:xfrm>
            <a:off x="269402" y="1935087"/>
            <a:ext cx="9048804" cy="1323439"/>
          </a:xfrm>
          <a:prstGeom prst="rect">
            <a:avLst/>
          </a:prstGeom>
          <a:noFill/>
        </p:spPr>
        <p:txBody>
          <a:bodyPr wrap="square">
            <a:spAutoFit/>
          </a:bodyPr>
          <a:lstStyle/>
          <a:p>
            <a:r>
              <a:rPr lang="en-US" sz="4000" b="1" dirty="0">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rPr>
              <a:t>Carthage College―Kenosha, WI</a:t>
            </a:r>
          </a:p>
          <a:p>
            <a:r>
              <a:rPr lang="en-US" sz="4000" b="1" dirty="0">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rPr>
              <a:t>July 30–August 2, 2024</a:t>
            </a:r>
            <a:endParaRPr lang="en-US" sz="4000" b="1" dirty="0">
              <a:effectLst>
                <a:outerShdw blurRad="50800" dist="38100" dir="2700000" algn="tl" rotWithShape="0">
                  <a:prstClr val="black">
                    <a:alpha val="40000"/>
                  </a:prstClr>
                </a:outerShdw>
              </a:effectLst>
              <a:latin typeface="Corbel" panose="020B0503020204020204" pitchFamily="34" charset="0"/>
            </a:endParaRPr>
          </a:p>
        </p:txBody>
      </p:sp>
    </p:spTree>
    <p:extLst>
      <p:ext uri="{BB962C8B-B14F-4D97-AF65-F5344CB8AC3E}">
        <p14:creationId xmlns:p14="http://schemas.microsoft.com/office/powerpoint/2010/main" val="2193187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Content Placeholder 3" descr="A group of girls posing for a photo&#10;&#10;Description automatically generated">
            <a:extLst>
              <a:ext uri="{FF2B5EF4-FFF2-40B4-BE49-F238E27FC236}">
                <a16:creationId xmlns:a16="http://schemas.microsoft.com/office/drawing/2014/main" id="{0F1C64C6-902E-910D-D052-8170A42290F5}"/>
              </a:ext>
            </a:extLst>
          </p:cNvPr>
          <p:cNvPicPr>
            <a:picLocks noGrp="1" noChangeAspect="1"/>
          </p:cNvPicPr>
          <p:nvPr>
            <p:ph idx="1"/>
          </p:nvPr>
        </p:nvPicPr>
        <p:blipFill>
          <a:blip r:embed="rId3"/>
          <a:stretch>
            <a:fillRect/>
          </a:stretch>
        </p:blipFill>
        <p:spPr>
          <a:xfrm>
            <a:off x="1198179" y="285216"/>
            <a:ext cx="4613146" cy="3080922"/>
          </a:xfrm>
          <a:prstGeom prst="rect">
            <a:avLst/>
          </a:prstGeom>
          <a:ln w="57150">
            <a:solidFill>
              <a:schemeClr val="tx1">
                <a:lumMod val="95000"/>
                <a:lumOff val="5000"/>
              </a:schemeClr>
            </a:solidFill>
          </a:ln>
        </p:spPr>
      </p:pic>
      <p:pic>
        <p:nvPicPr>
          <p:cNvPr id="5" name="Content Placeholder 12" descr="A group of people holding books&#10;&#10;Description automatically generated">
            <a:extLst>
              <a:ext uri="{FF2B5EF4-FFF2-40B4-BE49-F238E27FC236}">
                <a16:creationId xmlns:a16="http://schemas.microsoft.com/office/drawing/2014/main" id="{C7A8986B-3068-8E4F-5CA8-94C0CC3269CA}"/>
              </a:ext>
            </a:extLst>
          </p:cNvPr>
          <p:cNvPicPr>
            <a:picLocks noChangeAspect="1"/>
          </p:cNvPicPr>
          <p:nvPr/>
        </p:nvPicPr>
        <p:blipFill>
          <a:blip r:embed="rId4"/>
          <a:stretch>
            <a:fillRect/>
          </a:stretch>
        </p:blipFill>
        <p:spPr>
          <a:xfrm>
            <a:off x="6096000" y="305112"/>
            <a:ext cx="4613146" cy="3071847"/>
          </a:xfrm>
          <a:prstGeom prst="rect">
            <a:avLst/>
          </a:prstGeom>
          <a:ln w="57150">
            <a:solidFill>
              <a:schemeClr val="tx1">
                <a:lumMod val="95000"/>
                <a:lumOff val="5000"/>
              </a:schemeClr>
            </a:solidFill>
          </a:ln>
        </p:spPr>
      </p:pic>
      <p:pic>
        <p:nvPicPr>
          <p:cNvPr id="6" name="Content Placeholder 4" descr="A group of boys smiling and giving thumbs up&#10;&#10;Description automatically generated">
            <a:extLst>
              <a:ext uri="{FF2B5EF4-FFF2-40B4-BE49-F238E27FC236}">
                <a16:creationId xmlns:a16="http://schemas.microsoft.com/office/drawing/2014/main" id="{27F8FF24-1AA3-E190-AF1A-0C9CDAAD1A58}"/>
              </a:ext>
            </a:extLst>
          </p:cNvPr>
          <p:cNvPicPr>
            <a:picLocks noChangeAspect="1"/>
          </p:cNvPicPr>
          <p:nvPr/>
        </p:nvPicPr>
        <p:blipFill>
          <a:blip r:embed="rId5"/>
          <a:stretch>
            <a:fillRect/>
          </a:stretch>
        </p:blipFill>
        <p:spPr>
          <a:xfrm>
            <a:off x="1198179" y="3619263"/>
            <a:ext cx="4613146" cy="3080922"/>
          </a:xfrm>
          <a:prstGeom prst="rect">
            <a:avLst/>
          </a:prstGeom>
          <a:ln w="57150">
            <a:solidFill>
              <a:schemeClr val="tx1">
                <a:lumMod val="95000"/>
                <a:lumOff val="5000"/>
              </a:schemeClr>
            </a:solidFill>
          </a:ln>
        </p:spPr>
      </p:pic>
      <p:pic>
        <p:nvPicPr>
          <p:cNvPr id="8" name="Picture 7" descr="A group of people singing&#10;&#10;Description automatically generated">
            <a:extLst>
              <a:ext uri="{FF2B5EF4-FFF2-40B4-BE49-F238E27FC236}">
                <a16:creationId xmlns:a16="http://schemas.microsoft.com/office/drawing/2014/main" id="{CED7A106-86E6-40C7-89DC-D5864F248D34}"/>
              </a:ext>
            </a:extLst>
          </p:cNvPr>
          <p:cNvPicPr>
            <a:picLocks noChangeAspect="1"/>
          </p:cNvPicPr>
          <p:nvPr/>
        </p:nvPicPr>
        <p:blipFill>
          <a:blip r:embed="rId6"/>
          <a:stretch>
            <a:fillRect/>
          </a:stretch>
        </p:blipFill>
        <p:spPr>
          <a:xfrm>
            <a:off x="6096000" y="3619263"/>
            <a:ext cx="4613146" cy="3071847"/>
          </a:xfrm>
          <a:prstGeom prst="rect">
            <a:avLst/>
          </a:prstGeom>
          <a:ln w="57150">
            <a:solidFill>
              <a:schemeClr val="tx1">
                <a:lumMod val="95000"/>
                <a:lumOff val="5000"/>
              </a:schemeClr>
            </a:solidFill>
          </a:ln>
        </p:spPr>
      </p:pic>
      <p:sp>
        <p:nvSpPr>
          <p:cNvPr id="9" name="Rectangle 8">
            <a:extLst>
              <a:ext uri="{FF2B5EF4-FFF2-40B4-BE49-F238E27FC236}">
                <a16:creationId xmlns:a16="http://schemas.microsoft.com/office/drawing/2014/main" id="{08D6234F-A30A-12DB-B845-9534B730672D}"/>
              </a:ext>
            </a:extLst>
          </p:cNvPr>
          <p:cNvSpPr/>
          <p:nvPr/>
        </p:nvSpPr>
        <p:spPr>
          <a:xfrm>
            <a:off x="0" y="2669628"/>
            <a:ext cx="12265572" cy="16816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orbel" panose="020B0503020204020204" pitchFamily="34" charset="0"/>
              </a:rPr>
              <a:t>wels.net/</a:t>
            </a:r>
            <a:r>
              <a:rPr lang="en-US" sz="5400" b="1" dirty="0" err="1">
                <a:latin typeface="Corbel" panose="020B0503020204020204" pitchFamily="34" charset="0"/>
              </a:rPr>
              <a:t>worshipconference</a:t>
            </a:r>
            <a:endParaRPr lang="en-US" sz="5400" b="1" dirty="0">
              <a:latin typeface="Corbel" panose="020B0503020204020204" pitchFamily="34" charset="0"/>
            </a:endParaRPr>
          </a:p>
        </p:txBody>
      </p:sp>
    </p:spTree>
    <p:extLst>
      <p:ext uri="{BB962C8B-B14F-4D97-AF65-F5344CB8AC3E}">
        <p14:creationId xmlns:p14="http://schemas.microsoft.com/office/powerpoint/2010/main" val="2090723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8C7A9-4B0B-985B-759C-79973E786EAA}"/>
              </a:ext>
            </a:extLst>
          </p:cNvPr>
          <p:cNvSpPr/>
          <p:nvPr/>
        </p:nvSpPr>
        <p:spPr>
          <a:xfrm>
            <a:off x="0" y="1"/>
            <a:ext cx="12192000" cy="1159497"/>
          </a:xfrm>
          <a:prstGeom prst="rect">
            <a:avLst/>
          </a:prstGeom>
          <a:solidFill>
            <a:srgbClr val="4472C4">
              <a:lumMod val="5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Avenir Next LT Pro"/>
              <a:cs typeface="Arial"/>
              <a:sym typeface="Arial"/>
            </a:endParaRPr>
          </a:p>
        </p:txBody>
      </p:sp>
      <p:sp>
        <p:nvSpPr>
          <p:cNvPr id="3" name="TextBox 2">
            <a:extLst>
              <a:ext uri="{FF2B5EF4-FFF2-40B4-BE49-F238E27FC236}">
                <a16:creationId xmlns:a16="http://schemas.microsoft.com/office/drawing/2014/main" id="{68AE2425-D32F-54A8-77D5-DBF981B7502D}"/>
              </a:ext>
            </a:extLst>
          </p:cNvPr>
          <p:cNvSpPr txBox="1"/>
          <p:nvPr/>
        </p:nvSpPr>
        <p:spPr>
          <a:xfrm>
            <a:off x="0" y="197963"/>
            <a:ext cx="12192000" cy="923330"/>
          </a:xfrm>
          <a:prstGeom prst="rect">
            <a:avLst/>
          </a:prstGeom>
          <a:noFill/>
        </p:spPr>
        <p:txBody>
          <a:bodyPr wrap="square" rtlCol="0">
            <a:spAutoFit/>
          </a:bodyPr>
          <a:lstStyle/>
          <a:p>
            <a:pPr algn="ctr" defTabSz="914377">
              <a:defRPr/>
            </a:pPr>
            <a:r>
              <a:rPr lang="en-US" sz="5400" b="1" spc="400">
                <a:solidFill>
                  <a:prstClr val="white"/>
                </a:solidFill>
                <a:effectLst>
                  <a:outerShdw blurRad="38100" dist="38100" dir="2700000" algn="tl">
                    <a:srgbClr val="000000">
                      <a:alpha val="43137"/>
                    </a:srgbClr>
                  </a:outerShdw>
                </a:effectLst>
                <a:latin typeface="Corbel" panose="020B0503020204020204" pitchFamily="34" charset="0"/>
                <a:cs typeface="Calibri" panose="020F0502020204030204" pitchFamily="34" charset="0"/>
                <a:sym typeface="Arial"/>
              </a:rPr>
              <a:t>Statistical Analysis</a:t>
            </a:r>
          </a:p>
        </p:txBody>
      </p:sp>
      <p:pic>
        <p:nvPicPr>
          <p:cNvPr id="5" name="Picture 4">
            <a:extLst>
              <a:ext uri="{FF2B5EF4-FFF2-40B4-BE49-F238E27FC236}">
                <a16:creationId xmlns:a16="http://schemas.microsoft.com/office/drawing/2014/main" id="{28DD9ABE-2B39-D272-47B0-36E3DB16C02F}"/>
              </a:ext>
            </a:extLst>
          </p:cNvPr>
          <p:cNvPicPr>
            <a:picLocks noChangeAspect="1"/>
          </p:cNvPicPr>
          <p:nvPr/>
        </p:nvPicPr>
        <p:blipFill>
          <a:blip r:embed="rId2"/>
          <a:stretch>
            <a:fillRect/>
          </a:stretch>
        </p:blipFill>
        <p:spPr>
          <a:xfrm>
            <a:off x="645367" y="1704878"/>
            <a:ext cx="6184220" cy="4775527"/>
          </a:xfrm>
          <a:prstGeom prst="rect">
            <a:avLst/>
          </a:prstGeom>
        </p:spPr>
      </p:pic>
      <p:pic>
        <p:nvPicPr>
          <p:cNvPr id="6" name="Picture 5">
            <a:extLst>
              <a:ext uri="{FF2B5EF4-FFF2-40B4-BE49-F238E27FC236}">
                <a16:creationId xmlns:a16="http://schemas.microsoft.com/office/drawing/2014/main" id="{B4604388-9D1F-9C37-362B-88506A5F25C8}"/>
              </a:ext>
            </a:extLst>
          </p:cNvPr>
          <p:cNvPicPr>
            <a:picLocks noChangeAspect="1"/>
          </p:cNvPicPr>
          <p:nvPr/>
        </p:nvPicPr>
        <p:blipFill>
          <a:blip r:embed="rId3"/>
          <a:stretch>
            <a:fillRect/>
          </a:stretch>
        </p:blipFill>
        <p:spPr>
          <a:xfrm>
            <a:off x="7407735" y="1702791"/>
            <a:ext cx="3764761" cy="4870237"/>
          </a:xfrm>
          <a:prstGeom prst="rect">
            <a:avLst/>
          </a:prstGeom>
        </p:spPr>
      </p:pic>
    </p:spTree>
    <p:extLst>
      <p:ext uri="{BB962C8B-B14F-4D97-AF65-F5344CB8AC3E}">
        <p14:creationId xmlns:p14="http://schemas.microsoft.com/office/powerpoint/2010/main" val="3344489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4138892-B2FF-5476-E663-C3C81914AF55}"/>
              </a:ext>
            </a:extLst>
          </p:cNvPr>
          <p:cNvGraphicFramePr/>
          <p:nvPr>
            <p:extLst>
              <p:ext uri="{D42A27DB-BD31-4B8C-83A1-F6EECF244321}">
                <p14:modId xmlns:p14="http://schemas.microsoft.com/office/powerpoint/2010/main" val="2497125370"/>
              </p:ext>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923604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CE2FBE8-FFB1-DD6E-4037-B7CB939966AF}"/>
              </a:ext>
            </a:extLst>
          </p:cNvPr>
          <p:cNvGraphicFramePr/>
          <p:nvPr>
            <p:extLst>
              <p:ext uri="{D42A27DB-BD31-4B8C-83A1-F6EECF244321}">
                <p14:modId xmlns:p14="http://schemas.microsoft.com/office/powerpoint/2010/main" val="843630232"/>
              </p:ext>
            </p:extLst>
          </p:nvPr>
        </p:nvGraphicFramePr>
        <p:xfrm>
          <a:off x="168165" y="136634"/>
          <a:ext cx="11876689" cy="660049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9A0895CF-08D1-3178-48E8-6DE2052E3FFE}"/>
              </a:ext>
            </a:extLst>
          </p:cNvPr>
          <p:cNvSpPr/>
          <p:nvPr/>
        </p:nvSpPr>
        <p:spPr>
          <a:xfrm>
            <a:off x="3753615" y="1397875"/>
            <a:ext cx="2184729" cy="4943803"/>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74126185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p:txBody>
          <a:bodyPr/>
          <a:lstStyle/>
          <a:p>
            <a:r>
              <a:rPr lang="en-US"/>
              <a:t>TALKING POINTS for tonight</a:t>
            </a:r>
          </a:p>
        </p:txBody>
      </p:sp>
      <p:sp>
        <p:nvSpPr>
          <p:cNvPr id="5" name="Content Placeholder 4">
            <a:extLst>
              <a:ext uri="{FF2B5EF4-FFF2-40B4-BE49-F238E27FC236}">
                <a16:creationId xmlns:a16="http://schemas.microsoft.com/office/drawing/2014/main" id="{50153C13-D048-12D0-3940-7F5402F937AD}"/>
              </a:ext>
            </a:extLst>
          </p:cNvPr>
          <p:cNvSpPr>
            <a:spLocks noGrp="1"/>
          </p:cNvSpPr>
          <p:nvPr>
            <p:ph idx="1"/>
          </p:nvPr>
        </p:nvSpPr>
        <p:spPr>
          <a:xfrm>
            <a:off x="953813" y="1510313"/>
            <a:ext cx="10515600" cy="4785383"/>
          </a:xfrm>
        </p:spPr>
        <p:txBody>
          <a:bodyPr vert="horz" lIns="91440" tIns="45720" rIns="91440" bIns="45720" rtlCol="0" anchor="t">
            <a:normAutofit lnSpcReduction="10000"/>
          </a:bodyPr>
          <a:lstStyle/>
          <a:p>
            <a:pPr>
              <a:spcBef>
                <a:spcPts val="0"/>
              </a:spcBef>
              <a:spcAft>
                <a:spcPts val="1800"/>
              </a:spcAft>
            </a:pPr>
            <a:r>
              <a:rPr lang="en-US" dirty="0"/>
              <a:t>The belief: “Our young couples simply need to have more babies.”</a:t>
            </a:r>
          </a:p>
          <a:p>
            <a:pPr>
              <a:spcBef>
                <a:spcPts val="0"/>
              </a:spcBef>
              <a:spcAft>
                <a:spcPts val="1800"/>
              </a:spcAft>
            </a:pPr>
            <a:r>
              <a:rPr lang="en-US" dirty="0"/>
              <a:t>The belief: “The growing interest in private Christian education will lead to more adult confirmations, as more unchurched students enroll in our schools.”</a:t>
            </a:r>
          </a:p>
          <a:p>
            <a:pPr>
              <a:spcBef>
                <a:spcPts val="0"/>
              </a:spcBef>
              <a:spcAft>
                <a:spcPts val="1800"/>
              </a:spcAft>
            </a:pPr>
            <a:r>
              <a:rPr lang="en-US" dirty="0"/>
              <a:t>The belief: “With the large number of pastoral vacancies, we can’t/shouldn’t attempt to start </a:t>
            </a:r>
            <a:r>
              <a:rPr lang="en-US" i="1" dirty="0"/>
              <a:t>100 in 10.”</a:t>
            </a:r>
            <a:r>
              <a:rPr lang="en-US" dirty="0"/>
              <a:t> </a:t>
            </a:r>
          </a:p>
          <a:p>
            <a:pPr>
              <a:spcBef>
                <a:spcPts val="0"/>
              </a:spcBef>
              <a:spcAft>
                <a:spcPts val="1800"/>
              </a:spcAft>
            </a:pPr>
            <a:r>
              <a:rPr lang="en-US" dirty="0"/>
              <a:t>The belief: “To reach the lost requires </a:t>
            </a:r>
            <a:r>
              <a:rPr lang="en-US" i="1" dirty="0"/>
              <a:t>[insert your personal silver bullet]</a:t>
            </a:r>
            <a:r>
              <a:rPr lang="en-US" dirty="0"/>
              <a:t>.”</a:t>
            </a:r>
          </a:p>
          <a:p>
            <a:pPr>
              <a:spcBef>
                <a:spcPts val="0"/>
              </a:spcBef>
              <a:spcAft>
                <a:spcPts val="1800"/>
              </a:spcAft>
            </a:pPr>
            <a:r>
              <a:rPr lang="en-US" dirty="0"/>
              <a:t>The question: What would, by God’s grace and blessing, enable us to address the challenges before us?</a:t>
            </a:r>
          </a:p>
          <a:p>
            <a:endParaRPr lang="en-US" dirty="0"/>
          </a:p>
          <a:p>
            <a:endParaRPr lang="en-US" dirty="0"/>
          </a:p>
        </p:txBody>
      </p:sp>
    </p:spTree>
    <p:extLst>
      <p:ext uri="{BB962C8B-B14F-4D97-AF65-F5344CB8AC3E}">
        <p14:creationId xmlns:p14="http://schemas.microsoft.com/office/powerpoint/2010/main" val="1220335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33505D-A220-1C27-0A1B-66F18AD12D38}"/>
              </a:ext>
            </a:extLst>
          </p:cNvPr>
          <p:cNvSpPr txBox="1"/>
          <p:nvPr/>
        </p:nvSpPr>
        <p:spPr>
          <a:xfrm>
            <a:off x="1639615" y="1659285"/>
            <a:ext cx="8271642" cy="3539430"/>
          </a:xfrm>
          <a:prstGeom prst="rect">
            <a:avLst/>
          </a:prstGeom>
          <a:noFill/>
        </p:spPr>
        <p:txBody>
          <a:bodyPr wrap="square" rtlCol="0">
            <a:spAutoFit/>
          </a:bodyPr>
          <a:lstStyle/>
          <a:p>
            <a:pPr algn="ctr"/>
            <a:r>
              <a:rPr lang="en-US" sz="2400" b="1" dirty="0">
                <a:solidFill>
                  <a:schemeClr val="bg1"/>
                </a:solidFill>
              </a:rPr>
              <a:t>WELS COMMISSION ON</a:t>
            </a:r>
          </a:p>
          <a:p>
            <a:pPr algn="ctr"/>
            <a:r>
              <a:rPr lang="en-US" sz="4800" b="1" dirty="0">
                <a:solidFill>
                  <a:schemeClr val="bg1"/>
                </a:solidFill>
              </a:rPr>
              <a:t>LUTHERAN SCHOOLS</a:t>
            </a:r>
          </a:p>
          <a:p>
            <a:endParaRPr lang="en-US" sz="4400" dirty="0">
              <a:solidFill>
                <a:schemeClr val="bg1"/>
              </a:solidFill>
            </a:endParaRPr>
          </a:p>
          <a:p>
            <a:pPr algn="ctr"/>
            <a:r>
              <a:rPr lang="en-US" sz="3200" i="1" u="none" strike="noStrike" cap="none" dirty="0">
                <a:solidFill>
                  <a:srgbClr val="FFFF00"/>
                </a:solidFill>
                <a:ea typeface="Raleway"/>
                <a:cs typeface="Raleway"/>
                <a:sym typeface="Raleway"/>
              </a:rPr>
              <a:t>Advance the gospel ministry by supporting and encouraging excellence in WELS schools</a:t>
            </a:r>
          </a:p>
          <a:p>
            <a:endParaRPr lang="en-US" sz="4400" dirty="0">
              <a:solidFill>
                <a:schemeClr val="bg1"/>
              </a:solidFill>
            </a:endParaRPr>
          </a:p>
        </p:txBody>
      </p:sp>
    </p:spTree>
    <p:extLst>
      <p:ext uri="{BB962C8B-B14F-4D97-AF65-F5344CB8AC3E}">
        <p14:creationId xmlns:p14="http://schemas.microsoft.com/office/powerpoint/2010/main" val="278263806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1184165" y="4494511"/>
            <a:ext cx="5689600" cy="1442919"/>
          </a:xfrm>
          <a:prstGeom prst="rect">
            <a:avLst/>
          </a:prstGeom>
          <a:noFill/>
          <a:ln>
            <a:noFill/>
          </a:ln>
        </p:spPr>
        <p:txBody>
          <a:bodyPr spcFirstLastPara="1" wrap="square" lIns="121900" tIns="121900" rIns="121900" bIns="121900" anchor="t" anchorCtr="0">
            <a:spAutoFit/>
          </a:bodyPr>
          <a:lstStyle/>
          <a:p>
            <a:pPr marL="609585" indent="-507987" defTabSz="1219170">
              <a:lnSpc>
                <a:spcPct val="115000"/>
              </a:lnSpc>
              <a:spcBef>
                <a:spcPts val="533"/>
              </a:spcBef>
              <a:buClr>
                <a:srgbClr val="980000"/>
              </a:buClr>
              <a:buSzPts val="2400"/>
              <a:buFont typeface="Calibri"/>
              <a:buChar char="❏"/>
            </a:pPr>
            <a:r>
              <a:rPr lang="en" sz="3200" b="1" kern="0" dirty="0">
                <a:solidFill>
                  <a:srgbClr val="980000"/>
                </a:solidFill>
                <a:latin typeface="Corbel" panose="020B0503020204020204" pitchFamily="34" charset="0"/>
                <a:ea typeface="Calibri"/>
                <a:cs typeface="Calibri"/>
                <a:sym typeface="Calibri"/>
              </a:rPr>
              <a:t>Self-funded</a:t>
            </a:r>
            <a:endParaRPr sz="3200" b="1" kern="0" dirty="0">
              <a:solidFill>
                <a:srgbClr val="980000"/>
              </a:solidFill>
              <a:latin typeface="Corbel" panose="020B0503020204020204" pitchFamily="34" charset="0"/>
              <a:ea typeface="Calibri"/>
              <a:cs typeface="Calibri"/>
              <a:sym typeface="Calibri"/>
            </a:endParaRPr>
          </a:p>
          <a:p>
            <a:pPr marL="609585" indent="-507987" defTabSz="1219170">
              <a:lnSpc>
                <a:spcPct val="115000"/>
              </a:lnSpc>
              <a:buClr>
                <a:srgbClr val="980000"/>
              </a:buClr>
              <a:buSzPts val="2400"/>
              <a:buFont typeface="Calibri"/>
              <a:buChar char="❏"/>
            </a:pPr>
            <a:r>
              <a:rPr lang="en" sz="3200" b="1" kern="0" dirty="0">
                <a:solidFill>
                  <a:srgbClr val="980000"/>
                </a:solidFill>
                <a:latin typeface="Corbel" panose="020B0503020204020204" pitchFamily="34" charset="0"/>
                <a:ea typeface="Calibri"/>
                <a:cs typeface="Calibri"/>
                <a:sym typeface="Calibri"/>
              </a:rPr>
              <a:t>Continuous improvement</a:t>
            </a:r>
            <a:endParaRPr sz="1600" b="1" kern="0" dirty="0">
              <a:solidFill>
                <a:srgbClr val="000000"/>
              </a:solidFill>
              <a:latin typeface="Corbel" panose="020B0503020204020204" pitchFamily="34" charset="0"/>
              <a:ea typeface="Calibri"/>
              <a:cs typeface="Calibri"/>
              <a:sym typeface="Calibri"/>
            </a:endParaRPr>
          </a:p>
        </p:txBody>
      </p:sp>
      <p:sp>
        <p:nvSpPr>
          <p:cNvPr id="61" name="Google Shape;61;p14"/>
          <p:cNvSpPr txBox="1"/>
          <p:nvPr/>
        </p:nvSpPr>
        <p:spPr>
          <a:xfrm>
            <a:off x="7502090" y="471214"/>
            <a:ext cx="3908776" cy="6197600"/>
          </a:xfrm>
          <a:prstGeom prst="rect">
            <a:avLst/>
          </a:prstGeom>
          <a:noFill/>
          <a:ln>
            <a:noFill/>
          </a:ln>
        </p:spPr>
        <p:txBody>
          <a:bodyPr spcFirstLastPara="1" wrap="square" lIns="121900" tIns="121900" rIns="121900" bIns="121900" anchor="t" anchorCtr="0">
            <a:noAutofit/>
          </a:bodyPr>
          <a:lstStyle/>
          <a:p>
            <a:pPr marL="457200" indent="-457200" defTabSz="1219170">
              <a:buClr>
                <a:srgbClr val="000000"/>
              </a:buClr>
              <a:buFont typeface="Wingdings" panose="05000000000000000000" pitchFamily="2" charset="2"/>
              <a:buChar char="ü"/>
            </a:pPr>
            <a:r>
              <a:rPr lang="en" sz="2533" kern="0">
                <a:solidFill>
                  <a:srgbClr val="000000"/>
                </a:solidFill>
                <a:latin typeface="Corbel" panose="020B0503020204020204" pitchFamily="34" charset="0"/>
                <a:cs typeface="Arial"/>
                <a:sym typeface="Arial"/>
              </a:rPr>
              <a:t>Evaluates educational ministries based on Scripture and sound educational principles</a:t>
            </a:r>
            <a:endParaRPr sz="2533" kern="0">
              <a:solidFill>
                <a:srgbClr val="000000"/>
              </a:solidFill>
              <a:latin typeface="Corbel" panose="020B0503020204020204" pitchFamily="34" charset="0"/>
              <a:cs typeface="Arial"/>
              <a:sym typeface="Arial"/>
            </a:endParaRPr>
          </a:p>
          <a:p>
            <a:pPr marL="457200" indent="-457200" defTabSz="1219170">
              <a:buClr>
                <a:srgbClr val="000000"/>
              </a:buClr>
              <a:buFont typeface="Wingdings" panose="05000000000000000000" pitchFamily="2" charset="2"/>
              <a:buChar char="ü"/>
            </a:pPr>
            <a:endParaRPr sz="2533" kern="0">
              <a:solidFill>
                <a:srgbClr val="000000"/>
              </a:solidFill>
              <a:latin typeface="Corbel" panose="020B0503020204020204" pitchFamily="34" charset="0"/>
              <a:cs typeface="Arial"/>
              <a:sym typeface="Arial"/>
            </a:endParaRPr>
          </a:p>
          <a:p>
            <a:pPr marL="457200" indent="-457200" defTabSz="1219170">
              <a:buClr>
                <a:srgbClr val="000000"/>
              </a:buClr>
              <a:buFont typeface="Wingdings" panose="05000000000000000000" pitchFamily="2" charset="2"/>
              <a:buChar char="ü"/>
            </a:pPr>
            <a:r>
              <a:rPr lang="en" sz="2533" kern="0">
                <a:solidFill>
                  <a:srgbClr val="000000"/>
                </a:solidFill>
                <a:latin typeface="Corbel" panose="020B0503020204020204" pitchFamily="34" charset="0"/>
                <a:cs typeface="Arial"/>
                <a:sym typeface="Arial"/>
              </a:rPr>
              <a:t>Identifies strengths and develops an improvement plan</a:t>
            </a:r>
            <a:endParaRPr sz="2533" kern="0">
              <a:solidFill>
                <a:srgbClr val="000000"/>
              </a:solidFill>
              <a:latin typeface="Corbel" panose="020B0503020204020204" pitchFamily="34" charset="0"/>
              <a:cs typeface="Arial"/>
              <a:sym typeface="Arial"/>
            </a:endParaRPr>
          </a:p>
          <a:p>
            <a:pPr marL="457200" indent="-457200" defTabSz="1219170">
              <a:buClr>
                <a:srgbClr val="000000"/>
              </a:buClr>
              <a:buFont typeface="Wingdings" panose="05000000000000000000" pitchFamily="2" charset="2"/>
              <a:buChar char="ü"/>
            </a:pPr>
            <a:endParaRPr sz="2533" kern="0">
              <a:solidFill>
                <a:srgbClr val="000000"/>
              </a:solidFill>
              <a:latin typeface="Corbel" panose="020B0503020204020204" pitchFamily="34" charset="0"/>
              <a:cs typeface="Arial"/>
              <a:sym typeface="Arial"/>
            </a:endParaRPr>
          </a:p>
          <a:p>
            <a:pPr marL="457200" indent="-457200" defTabSz="1219170">
              <a:buClr>
                <a:srgbClr val="000000"/>
              </a:buClr>
              <a:buFont typeface="Wingdings" panose="05000000000000000000" pitchFamily="2" charset="2"/>
              <a:buChar char="ü"/>
            </a:pPr>
            <a:r>
              <a:rPr lang="en" sz="2533" kern="0">
                <a:solidFill>
                  <a:srgbClr val="000000"/>
                </a:solidFill>
                <a:latin typeface="Corbel" panose="020B0503020204020204" pitchFamily="34" charset="0"/>
                <a:cs typeface="Arial"/>
                <a:sym typeface="Arial"/>
              </a:rPr>
              <a:t>Awards accreditation and co-accreditation through the National Council for Private School Accreditation (NCPSA)</a:t>
            </a:r>
            <a:endParaRPr sz="2533" kern="0">
              <a:solidFill>
                <a:srgbClr val="000000"/>
              </a:solidFill>
              <a:latin typeface="Corbel" panose="020B0503020204020204" pitchFamily="34" charset="0"/>
              <a:cs typeface="Arial"/>
              <a:sym typeface="Arial"/>
            </a:endParaRPr>
          </a:p>
        </p:txBody>
      </p:sp>
      <p:pic>
        <p:nvPicPr>
          <p:cNvPr id="62" name="Google Shape;62;p14"/>
          <p:cNvPicPr preferRelativeResize="0"/>
          <p:nvPr/>
        </p:nvPicPr>
        <p:blipFill>
          <a:blip r:embed="rId3">
            <a:alphaModFix/>
          </a:blip>
          <a:stretch>
            <a:fillRect/>
          </a:stretch>
        </p:blipFill>
        <p:spPr>
          <a:xfrm>
            <a:off x="495058" y="471214"/>
            <a:ext cx="6378707" cy="1746991"/>
          </a:xfrm>
          <a:prstGeom prst="rect">
            <a:avLst/>
          </a:prstGeom>
          <a:noFill/>
          <a:ln>
            <a:noFill/>
          </a:ln>
        </p:spPr>
      </p:pic>
      <p:sp>
        <p:nvSpPr>
          <p:cNvPr id="63" name="Google Shape;63;p14"/>
          <p:cNvSpPr txBox="1"/>
          <p:nvPr/>
        </p:nvSpPr>
        <p:spPr>
          <a:xfrm>
            <a:off x="931916" y="2507428"/>
            <a:ext cx="6067973" cy="1697860"/>
          </a:xfrm>
          <a:prstGeom prst="rect">
            <a:avLst/>
          </a:prstGeom>
          <a:solidFill>
            <a:srgbClr val="002060"/>
          </a:solidFill>
          <a:ln>
            <a:noFill/>
          </a:ln>
        </p:spPr>
        <p:txBody>
          <a:bodyPr spcFirstLastPara="1" wrap="square" lIns="121900" tIns="121900" rIns="121900" bIns="121900" anchor="t" anchorCtr="0">
            <a:spAutoFit/>
          </a:bodyPr>
          <a:lstStyle/>
          <a:p>
            <a:pPr algn="ctr" defTabSz="1219170">
              <a:buClr>
                <a:srgbClr val="000000"/>
              </a:buClr>
            </a:pPr>
            <a:r>
              <a:rPr lang="en" sz="4000" b="1" kern="0">
                <a:solidFill>
                  <a:schemeClr val="bg1"/>
                </a:solidFill>
                <a:latin typeface="Corbel" panose="020B0503020204020204" pitchFamily="34" charset="0"/>
                <a:ea typeface="Calibri"/>
                <a:cs typeface="Calibri"/>
                <a:sym typeface="Calibri"/>
              </a:rPr>
              <a:t>156 Educational </a:t>
            </a:r>
          </a:p>
          <a:p>
            <a:pPr algn="ctr" defTabSz="1219170">
              <a:lnSpc>
                <a:spcPct val="115000"/>
              </a:lnSpc>
              <a:spcBef>
                <a:spcPts val="533"/>
              </a:spcBef>
              <a:spcAft>
                <a:spcPts val="533"/>
              </a:spcAft>
              <a:buClr>
                <a:srgbClr val="000000"/>
              </a:buClr>
            </a:pPr>
            <a:r>
              <a:rPr lang="en" sz="4000" b="1" kern="0">
                <a:solidFill>
                  <a:schemeClr val="bg1"/>
                </a:solidFill>
                <a:latin typeface="Corbel" panose="020B0503020204020204" pitchFamily="34" charset="0"/>
                <a:ea typeface="Calibri"/>
                <a:cs typeface="Calibri"/>
                <a:sym typeface="Calibri"/>
              </a:rPr>
              <a:t>Ministries Accredited</a:t>
            </a:r>
            <a:endParaRPr sz="3200" b="1" kern="0">
              <a:solidFill>
                <a:schemeClr val="bg1"/>
              </a:solidFill>
              <a:latin typeface="Corbel" panose="020B0503020204020204" pitchFamily="34" charset="0"/>
              <a:cs typeface="Arial"/>
              <a:sym typeface="Arial"/>
            </a:endParaRPr>
          </a:p>
        </p:txBody>
      </p:sp>
    </p:spTree>
    <p:extLst>
      <p:ext uri="{BB962C8B-B14F-4D97-AF65-F5344CB8AC3E}">
        <p14:creationId xmlns:p14="http://schemas.microsoft.com/office/powerpoint/2010/main" val="2685568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1000"/>
                                        <p:tgtEl>
                                          <p:spTgt spid="61">
                                            <p:txEl>
                                              <p:pRg st="0" end="0"/>
                                            </p:txEl>
                                          </p:spTgt>
                                        </p:tgtEl>
                                      </p:cBhvr>
                                    </p:animEffect>
                                    <p:anim calcmode="lin" valueType="num">
                                      <p:cBhvr>
                                        <p:cTn id="8" dur="10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xEl>
                                              <p:pRg st="2" end="2"/>
                                            </p:txEl>
                                          </p:spTgt>
                                        </p:tgtEl>
                                        <p:attrNameLst>
                                          <p:attrName>style.visibility</p:attrName>
                                        </p:attrNameLst>
                                      </p:cBhvr>
                                      <p:to>
                                        <p:strVal val="visible"/>
                                      </p:to>
                                    </p:set>
                                    <p:animEffect transition="in" filter="fade">
                                      <p:cBhvr>
                                        <p:cTn id="13" dur="1000"/>
                                        <p:tgtEl>
                                          <p:spTgt spid="61">
                                            <p:txEl>
                                              <p:pRg st="2" end="2"/>
                                            </p:txEl>
                                          </p:spTgt>
                                        </p:tgtEl>
                                      </p:cBhvr>
                                    </p:animEffect>
                                    <p:anim calcmode="lin" valueType="num">
                                      <p:cBhvr>
                                        <p:cTn id="14" dur="1000" fill="hold"/>
                                        <p:tgtEl>
                                          <p:spTgt spid="61">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1">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1">
                                            <p:txEl>
                                              <p:pRg st="4" end="4"/>
                                            </p:txEl>
                                          </p:spTgt>
                                        </p:tgtEl>
                                        <p:attrNameLst>
                                          <p:attrName>style.visibility</p:attrName>
                                        </p:attrNameLst>
                                      </p:cBhvr>
                                      <p:to>
                                        <p:strVal val="visible"/>
                                      </p:to>
                                    </p:set>
                                    <p:animEffect transition="in" filter="fade">
                                      <p:cBhvr>
                                        <p:cTn id="19" dur="1000"/>
                                        <p:tgtEl>
                                          <p:spTgt spid="61">
                                            <p:txEl>
                                              <p:pRg st="4" end="4"/>
                                            </p:txEl>
                                          </p:spTgt>
                                        </p:tgtEl>
                                      </p:cBhvr>
                                    </p:animEffect>
                                    <p:anim calcmode="lin" valueType="num">
                                      <p:cBhvr>
                                        <p:cTn id="20" dur="1000" fill="hold"/>
                                        <p:tgtEl>
                                          <p:spTgt spid="6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C49B6-5D4F-5145-21CD-CD9B65910E72}"/>
              </a:ext>
            </a:extLst>
          </p:cNvPr>
          <p:cNvSpPr/>
          <p:nvPr/>
        </p:nvSpPr>
        <p:spPr>
          <a:xfrm>
            <a:off x="0" y="1"/>
            <a:ext cx="12192000" cy="1159497"/>
          </a:xfrm>
          <a:prstGeom prst="rect">
            <a:avLst/>
          </a:prstGeom>
          <a:solidFill>
            <a:srgbClr val="4472C4">
              <a:lumMod val="50000"/>
            </a:srgbClr>
          </a:solidFill>
          <a:ln w="12700" cap="flat" cmpd="sng" algn="ctr">
            <a:noFill/>
            <a:prstDash val="solid"/>
            <a:miter lim="800000"/>
          </a:ln>
          <a:effectLst/>
        </p:spPr>
        <p:txBody>
          <a:bodyPr rtlCol="0" anchor="ctr"/>
          <a:lstStyle/>
          <a:p>
            <a:pPr algn="ctr" defTabSz="914377">
              <a:defRPr/>
            </a:pPr>
            <a:r>
              <a:rPr lang="en-US" sz="4400" b="1" kern="0">
                <a:solidFill>
                  <a:prstClr val="white"/>
                </a:solidFill>
                <a:latin typeface="+mj-lt"/>
                <a:cs typeface="Arial"/>
                <a:sym typeface="Arial"/>
              </a:rPr>
              <a:t>Ministerial Growth &amp; Evaluation Process</a:t>
            </a:r>
          </a:p>
        </p:txBody>
      </p:sp>
      <p:pic>
        <p:nvPicPr>
          <p:cNvPr id="3" name="Google Shape;281;p19">
            <a:extLst>
              <a:ext uri="{FF2B5EF4-FFF2-40B4-BE49-F238E27FC236}">
                <a16:creationId xmlns:a16="http://schemas.microsoft.com/office/drawing/2014/main" id="{9B0CD371-CBCC-D219-1C2E-8B4A73247929}"/>
              </a:ext>
            </a:extLst>
          </p:cNvPr>
          <p:cNvPicPr preferRelativeResize="0"/>
          <p:nvPr/>
        </p:nvPicPr>
        <p:blipFill>
          <a:blip r:embed="rId3">
            <a:alphaModFix/>
          </a:blip>
          <a:stretch>
            <a:fillRect/>
          </a:stretch>
        </p:blipFill>
        <p:spPr>
          <a:xfrm>
            <a:off x="699319" y="1767510"/>
            <a:ext cx="3178997" cy="4244407"/>
          </a:xfrm>
          <a:prstGeom prst="rect">
            <a:avLst/>
          </a:prstGeom>
          <a:noFill/>
          <a:ln>
            <a:noFill/>
          </a:ln>
        </p:spPr>
      </p:pic>
      <p:sp>
        <p:nvSpPr>
          <p:cNvPr id="6" name="TextBox 5">
            <a:extLst>
              <a:ext uri="{FF2B5EF4-FFF2-40B4-BE49-F238E27FC236}">
                <a16:creationId xmlns:a16="http://schemas.microsoft.com/office/drawing/2014/main" id="{DA2CAEDD-197E-FB8F-0D25-A426F5902B47}"/>
              </a:ext>
            </a:extLst>
          </p:cNvPr>
          <p:cNvSpPr txBox="1"/>
          <p:nvPr/>
        </p:nvSpPr>
        <p:spPr>
          <a:xfrm>
            <a:off x="5494348" y="1545347"/>
            <a:ext cx="5754282" cy="2123658"/>
          </a:xfrm>
          <a:prstGeom prst="rect">
            <a:avLst/>
          </a:prstGeom>
          <a:noFill/>
        </p:spPr>
        <p:txBody>
          <a:bodyPr wrap="square" rtlCol="0">
            <a:spAutoFit/>
          </a:bodyPr>
          <a:lstStyle/>
          <a:p>
            <a:pPr algn="ctr"/>
            <a:r>
              <a:rPr lang="en-US" sz="4400" dirty="0">
                <a:latin typeface="Corbel" panose="020B0503020204020204" pitchFamily="34" charset="0"/>
                <a:cs typeface="Calibri" panose="020F0502020204030204" pitchFamily="34" charset="0"/>
              </a:rPr>
              <a:t>Ongoing teacher growth for increased student learning</a:t>
            </a:r>
          </a:p>
        </p:txBody>
      </p:sp>
      <p:sp>
        <p:nvSpPr>
          <p:cNvPr id="8" name="Rectangle 7">
            <a:extLst>
              <a:ext uri="{FF2B5EF4-FFF2-40B4-BE49-F238E27FC236}">
                <a16:creationId xmlns:a16="http://schemas.microsoft.com/office/drawing/2014/main" id="{58273FA3-3F3B-52C1-AB2E-CAD54F7E0041}"/>
              </a:ext>
            </a:extLst>
          </p:cNvPr>
          <p:cNvSpPr/>
          <p:nvPr/>
        </p:nvSpPr>
        <p:spPr>
          <a:xfrm>
            <a:off x="4550979" y="4214648"/>
            <a:ext cx="7641021" cy="2643351"/>
          </a:xfrm>
          <a:prstGeom prst="rect">
            <a:avLst/>
          </a:prstGeom>
          <a:solidFill>
            <a:srgbClr val="4472C4">
              <a:lumMod val="50000"/>
            </a:srgbClr>
          </a:solidFill>
          <a:ln w="12700" cap="flat" cmpd="sng" algn="ctr">
            <a:noFill/>
            <a:prstDash val="solid"/>
            <a:miter lim="800000"/>
          </a:ln>
          <a:effectLst/>
        </p:spPr>
        <p:txBody>
          <a:bodyPr rtlCol="0" anchor="ctr"/>
          <a:lstStyle/>
          <a:p>
            <a:pPr algn="ctr" defTabSz="914377">
              <a:defRPr/>
            </a:pPr>
            <a:endParaRPr lang="en-US" sz="4400" b="1" kern="0">
              <a:solidFill>
                <a:prstClr val="white"/>
              </a:solidFill>
              <a:latin typeface="+mj-lt"/>
              <a:cs typeface="Arial"/>
              <a:sym typeface="Arial"/>
            </a:endParaRPr>
          </a:p>
        </p:txBody>
      </p:sp>
      <p:sp>
        <p:nvSpPr>
          <p:cNvPr id="7" name="Google Shape;280;p19">
            <a:extLst>
              <a:ext uri="{FF2B5EF4-FFF2-40B4-BE49-F238E27FC236}">
                <a16:creationId xmlns:a16="http://schemas.microsoft.com/office/drawing/2014/main" id="{DBB9C95B-600B-8945-2101-381D5AAB5097}"/>
              </a:ext>
            </a:extLst>
          </p:cNvPr>
          <p:cNvSpPr txBox="1"/>
          <p:nvPr/>
        </p:nvSpPr>
        <p:spPr>
          <a:xfrm>
            <a:off x="4750675" y="4780295"/>
            <a:ext cx="7083973" cy="16927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200"/>
              </a:spcAft>
              <a:buClr>
                <a:srgbClr val="000000"/>
              </a:buClr>
              <a:buSzPts val="3200"/>
              <a:buFont typeface="Arial"/>
              <a:buNone/>
            </a:pPr>
            <a:r>
              <a:rPr lang="en-US" sz="2800" b="1" i="0" strike="noStrike" cap="none" dirty="0">
                <a:solidFill>
                  <a:schemeClr val="bg1"/>
                </a:solidFill>
                <a:latin typeface="Corbel" panose="020B0503020204020204" pitchFamily="34" charset="0"/>
                <a:ea typeface="Calibri"/>
                <a:cs typeface="Calibri"/>
                <a:sym typeface="Calibri"/>
                <a:hlinkClick r:id="rId4">
                  <a:extLst>
                    <a:ext uri="{A12FA001-AC4F-418D-AE19-62706E023703}">
                      <ahyp:hlinkClr xmlns:ahyp="http://schemas.microsoft.com/office/drawing/2018/hyperlinkcolor" val="tx"/>
                    </a:ext>
                  </a:extLst>
                </a:hlinkClick>
              </a:rPr>
              <a:t>www.cls.welsrc.net</a:t>
            </a:r>
            <a:endParaRPr sz="2800" b="1" i="0" strike="noStrike" cap="none" dirty="0">
              <a:solidFill>
                <a:schemeClr val="bg1"/>
              </a:solidFill>
              <a:latin typeface="Corbel" panose="020B0503020204020204" pitchFamily="34" charset="0"/>
              <a:ea typeface="Calibri"/>
              <a:cs typeface="Calibri"/>
              <a:sym typeface="Calibri"/>
            </a:endParaRPr>
          </a:p>
          <a:p>
            <a:pPr marL="0" marR="0" lvl="0" indent="0" algn="ctr" rtl="0">
              <a:lnSpc>
                <a:spcPct val="100000"/>
              </a:lnSpc>
              <a:spcBef>
                <a:spcPts val="0"/>
              </a:spcBef>
              <a:spcAft>
                <a:spcPts val="1200"/>
              </a:spcAft>
              <a:buClr>
                <a:srgbClr val="000000"/>
              </a:buClr>
              <a:buSzPts val="3200"/>
              <a:buFont typeface="Arial"/>
              <a:buNone/>
            </a:pPr>
            <a:r>
              <a:rPr lang="en-US" sz="2800" b="1" i="0" strike="noStrike" cap="none" dirty="0">
                <a:solidFill>
                  <a:schemeClr val="bg1"/>
                </a:solidFill>
                <a:latin typeface="Corbel" panose="020B0503020204020204" pitchFamily="34" charset="0"/>
                <a:ea typeface="Calibri"/>
                <a:cs typeface="Calibri"/>
                <a:sym typeface="Calibri"/>
                <a:hlinkClick r:id="rId5">
                  <a:extLst>
                    <a:ext uri="{A12FA001-AC4F-418D-AE19-62706E023703}">
                      <ahyp:hlinkClr xmlns:ahyp="http://schemas.microsoft.com/office/drawing/2018/hyperlinkcolor" val="tx"/>
                    </a:ext>
                  </a:extLst>
                </a:hlinkClick>
              </a:rPr>
              <a:t>Ministerial Growth and Evaluation Process  (cls.welsrc.net/</a:t>
            </a:r>
            <a:r>
              <a:rPr lang="en-US" sz="2800" b="1" i="0" strike="noStrike" cap="none" dirty="0" err="1">
                <a:solidFill>
                  <a:schemeClr val="bg1"/>
                </a:solidFill>
                <a:latin typeface="Corbel" panose="020B0503020204020204" pitchFamily="34" charset="0"/>
                <a:ea typeface="Calibri"/>
                <a:cs typeface="Calibri"/>
                <a:sym typeface="Calibri"/>
                <a:hlinkClick r:id="rId5">
                  <a:extLst>
                    <a:ext uri="{A12FA001-AC4F-418D-AE19-62706E023703}">
                      <ahyp:hlinkClr xmlns:ahyp="http://schemas.microsoft.com/office/drawing/2018/hyperlinkcolor" val="tx"/>
                    </a:ext>
                  </a:extLst>
                </a:hlinkClick>
              </a:rPr>
              <a:t>mgep</a:t>
            </a:r>
            <a:r>
              <a:rPr lang="en-US" sz="2800" b="1" i="0" strike="noStrike" cap="none" dirty="0">
                <a:solidFill>
                  <a:schemeClr val="bg1"/>
                </a:solidFill>
                <a:latin typeface="Corbel" panose="020B0503020204020204" pitchFamily="34" charset="0"/>
                <a:ea typeface="Calibri"/>
                <a:cs typeface="Calibri"/>
                <a:sym typeface="Calibri"/>
                <a:hlinkClick r:id="rId5">
                  <a:extLst>
                    <a:ext uri="{A12FA001-AC4F-418D-AE19-62706E023703}">
                      <ahyp:hlinkClr xmlns:ahyp="http://schemas.microsoft.com/office/drawing/2018/hyperlinkcolor" val="tx"/>
                    </a:ext>
                  </a:extLst>
                </a:hlinkClick>
              </a:rPr>
              <a:t>)</a:t>
            </a:r>
            <a:endParaRPr sz="2800" b="1" i="0" strike="noStrike" cap="none" dirty="0">
              <a:solidFill>
                <a:schemeClr val="bg1"/>
              </a:solidFill>
              <a:latin typeface="Corbel" panose="020B0503020204020204" pitchFamily="34" charset="0"/>
              <a:ea typeface="Calibri"/>
              <a:cs typeface="Calibri"/>
              <a:sym typeface="Calibri"/>
            </a:endParaRPr>
          </a:p>
        </p:txBody>
      </p:sp>
    </p:spTree>
    <p:extLst>
      <p:ext uri="{BB962C8B-B14F-4D97-AF65-F5344CB8AC3E}">
        <p14:creationId xmlns:p14="http://schemas.microsoft.com/office/powerpoint/2010/main" val="132970415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B7CA-6E56-7ED3-9FDF-985DF8E2608D}"/>
              </a:ext>
            </a:extLst>
          </p:cNvPr>
          <p:cNvSpPr>
            <a:spLocks noGrp="1"/>
          </p:cNvSpPr>
          <p:nvPr>
            <p:ph type="title"/>
          </p:nvPr>
        </p:nvSpPr>
        <p:spPr>
          <a:xfrm>
            <a:off x="309338" y="187268"/>
            <a:ext cx="10515600" cy="1325563"/>
          </a:xfrm>
        </p:spPr>
        <p:txBody>
          <a:bodyPr>
            <a:normAutofit/>
          </a:bodyPr>
          <a:lstStyle/>
          <a:p>
            <a:r>
              <a:rPr lang="en-US" sz="4800" dirty="0">
                <a:solidFill>
                  <a:srgbClr val="002060"/>
                </a:solidFill>
              </a:rPr>
              <a:t>WELS Schools Pre- &amp; Post-COVID</a:t>
            </a:r>
          </a:p>
        </p:txBody>
      </p:sp>
      <p:grpSp>
        <p:nvGrpSpPr>
          <p:cNvPr id="24" name="Group 23">
            <a:extLst>
              <a:ext uri="{FF2B5EF4-FFF2-40B4-BE49-F238E27FC236}">
                <a16:creationId xmlns:a16="http://schemas.microsoft.com/office/drawing/2014/main" id="{0C103CFD-4583-D0B7-9882-779B071FC0D6}"/>
              </a:ext>
            </a:extLst>
          </p:cNvPr>
          <p:cNvGrpSpPr/>
          <p:nvPr/>
        </p:nvGrpSpPr>
        <p:grpSpPr>
          <a:xfrm>
            <a:off x="236482" y="2379391"/>
            <a:ext cx="11787351" cy="810556"/>
            <a:chOff x="236482" y="2379391"/>
            <a:chExt cx="11787351" cy="810556"/>
          </a:xfrm>
        </p:grpSpPr>
        <p:sp>
          <p:nvSpPr>
            <p:cNvPr id="5" name="Rectangle: Rounded Corners 4">
              <a:extLst>
                <a:ext uri="{FF2B5EF4-FFF2-40B4-BE49-F238E27FC236}">
                  <a16:creationId xmlns:a16="http://schemas.microsoft.com/office/drawing/2014/main" id="{B3E60C78-AF20-CCB4-F31C-361F66C6B89A}"/>
                </a:ext>
              </a:extLst>
            </p:cNvPr>
            <p:cNvSpPr/>
            <p:nvPr/>
          </p:nvSpPr>
          <p:spPr>
            <a:xfrm>
              <a:off x="236482" y="2411523"/>
              <a:ext cx="6532179" cy="778424"/>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WELS SCHOOL LOCATIONS</a:t>
              </a:r>
            </a:p>
          </p:txBody>
        </p:sp>
        <p:sp>
          <p:nvSpPr>
            <p:cNvPr id="9" name="Rectangle: Rounded Corners 8">
              <a:extLst>
                <a:ext uri="{FF2B5EF4-FFF2-40B4-BE49-F238E27FC236}">
                  <a16:creationId xmlns:a16="http://schemas.microsoft.com/office/drawing/2014/main" id="{CA67BF21-6767-C8F6-C2AB-AE0E17882CC6}"/>
                </a:ext>
              </a:extLst>
            </p:cNvPr>
            <p:cNvSpPr/>
            <p:nvPr/>
          </p:nvSpPr>
          <p:spPr>
            <a:xfrm>
              <a:off x="7005143" y="2405338"/>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436</a:t>
              </a:r>
            </a:p>
          </p:txBody>
        </p:sp>
        <p:sp>
          <p:nvSpPr>
            <p:cNvPr id="10" name="Rectangle: Rounded Corners 9">
              <a:extLst>
                <a:ext uri="{FF2B5EF4-FFF2-40B4-BE49-F238E27FC236}">
                  <a16:creationId xmlns:a16="http://schemas.microsoft.com/office/drawing/2014/main" id="{14004951-392B-C266-C510-76C65DFFA52A}"/>
                </a:ext>
              </a:extLst>
            </p:cNvPr>
            <p:cNvSpPr/>
            <p:nvPr/>
          </p:nvSpPr>
          <p:spPr>
            <a:xfrm>
              <a:off x="9632729" y="2379391"/>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422</a:t>
              </a:r>
            </a:p>
          </p:txBody>
        </p:sp>
      </p:grpSp>
      <p:sp>
        <p:nvSpPr>
          <p:cNvPr id="11" name="Rectangle: Rounded Corners 10">
            <a:extLst>
              <a:ext uri="{FF2B5EF4-FFF2-40B4-BE49-F238E27FC236}">
                <a16:creationId xmlns:a16="http://schemas.microsoft.com/office/drawing/2014/main" id="{9984BB4B-F07E-D028-2697-B42D4F8DE0A2}"/>
              </a:ext>
            </a:extLst>
          </p:cNvPr>
          <p:cNvSpPr/>
          <p:nvPr/>
        </p:nvSpPr>
        <p:spPr>
          <a:xfrm>
            <a:off x="7005143" y="1474514"/>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2019/2020</a:t>
            </a:r>
          </a:p>
        </p:txBody>
      </p:sp>
      <p:grpSp>
        <p:nvGrpSpPr>
          <p:cNvPr id="25" name="Group 24">
            <a:extLst>
              <a:ext uri="{FF2B5EF4-FFF2-40B4-BE49-F238E27FC236}">
                <a16:creationId xmlns:a16="http://schemas.microsoft.com/office/drawing/2014/main" id="{9381F5F1-5AF8-A147-405E-8F0CD19356B0}"/>
              </a:ext>
            </a:extLst>
          </p:cNvPr>
          <p:cNvGrpSpPr/>
          <p:nvPr/>
        </p:nvGrpSpPr>
        <p:grpSpPr>
          <a:xfrm>
            <a:off x="236482" y="3364736"/>
            <a:ext cx="11787351" cy="829278"/>
            <a:chOff x="236482" y="3364736"/>
            <a:chExt cx="11787351" cy="829278"/>
          </a:xfrm>
        </p:grpSpPr>
        <p:sp>
          <p:nvSpPr>
            <p:cNvPr id="6" name="Rectangle: Rounded Corners 5">
              <a:extLst>
                <a:ext uri="{FF2B5EF4-FFF2-40B4-BE49-F238E27FC236}">
                  <a16:creationId xmlns:a16="http://schemas.microsoft.com/office/drawing/2014/main" id="{B98E6EA6-A05D-4930-67E2-FB049FBD5D54}"/>
                </a:ext>
              </a:extLst>
            </p:cNvPr>
            <p:cNvSpPr/>
            <p:nvPr/>
          </p:nvSpPr>
          <p:spPr>
            <a:xfrm>
              <a:off x="236482" y="3415590"/>
              <a:ext cx="6532179" cy="778424"/>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WELS TOTAL SCHOOLS (ECM, LES, LHS)</a:t>
              </a:r>
            </a:p>
          </p:txBody>
        </p:sp>
        <p:sp>
          <p:nvSpPr>
            <p:cNvPr id="13" name="Rectangle: Rounded Corners 12">
              <a:extLst>
                <a:ext uri="{FF2B5EF4-FFF2-40B4-BE49-F238E27FC236}">
                  <a16:creationId xmlns:a16="http://schemas.microsoft.com/office/drawing/2014/main" id="{7BF766A3-BAF8-82D3-89A4-15F1E5B567D3}"/>
                </a:ext>
              </a:extLst>
            </p:cNvPr>
            <p:cNvSpPr/>
            <p:nvPr/>
          </p:nvSpPr>
          <p:spPr>
            <a:xfrm>
              <a:off x="7005143" y="3390683"/>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688</a:t>
              </a:r>
            </a:p>
          </p:txBody>
        </p:sp>
        <p:sp>
          <p:nvSpPr>
            <p:cNvPr id="14" name="Rectangle: Rounded Corners 13">
              <a:extLst>
                <a:ext uri="{FF2B5EF4-FFF2-40B4-BE49-F238E27FC236}">
                  <a16:creationId xmlns:a16="http://schemas.microsoft.com/office/drawing/2014/main" id="{28038A4D-2BD5-57E5-6E8C-24DF8533A80F}"/>
                </a:ext>
              </a:extLst>
            </p:cNvPr>
            <p:cNvSpPr/>
            <p:nvPr/>
          </p:nvSpPr>
          <p:spPr>
            <a:xfrm>
              <a:off x="9632729" y="3364736"/>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675</a:t>
              </a:r>
            </a:p>
          </p:txBody>
        </p:sp>
      </p:grpSp>
      <p:sp>
        <p:nvSpPr>
          <p:cNvPr id="19" name="Rectangle: Rounded Corners 18">
            <a:extLst>
              <a:ext uri="{FF2B5EF4-FFF2-40B4-BE49-F238E27FC236}">
                <a16:creationId xmlns:a16="http://schemas.microsoft.com/office/drawing/2014/main" id="{8B0B4AAA-8881-4EFE-5A15-6A6BF8B7DD23}"/>
              </a:ext>
            </a:extLst>
          </p:cNvPr>
          <p:cNvSpPr/>
          <p:nvPr/>
        </p:nvSpPr>
        <p:spPr>
          <a:xfrm>
            <a:off x="9632729" y="1462260"/>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2022/2023</a:t>
            </a:r>
          </a:p>
        </p:txBody>
      </p:sp>
      <p:grpSp>
        <p:nvGrpSpPr>
          <p:cNvPr id="26" name="Group 25">
            <a:extLst>
              <a:ext uri="{FF2B5EF4-FFF2-40B4-BE49-F238E27FC236}">
                <a16:creationId xmlns:a16="http://schemas.microsoft.com/office/drawing/2014/main" id="{B640BD1D-833F-6EF5-7D20-777AF17640A5}"/>
              </a:ext>
            </a:extLst>
          </p:cNvPr>
          <p:cNvGrpSpPr/>
          <p:nvPr/>
        </p:nvGrpSpPr>
        <p:grpSpPr>
          <a:xfrm>
            <a:off x="236482" y="4315379"/>
            <a:ext cx="11787351" cy="807813"/>
            <a:chOff x="236482" y="4315379"/>
            <a:chExt cx="11787351" cy="807813"/>
          </a:xfrm>
        </p:grpSpPr>
        <p:sp>
          <p:nvSpPr>
            <p:cNvPr id="7" name="Rectangle: Rounded Corners 6">
              <a:extLst>
                <a:ext uri="{FF2B5EF4-FFF2-40B4-BE49-F238E27FC236}">
                  <a16:creationId xmlns:a16="http://schemas.microsoft.com/office/drawing/2014/main" id="{97964354-85AB-6B48-3559-B6CC948EC74D}"/>
                </a:ext>
              </a:extLst>
            </p:cNvPr>
            <p:cNvSpPr/>
            <p:nvPr/>
          </p:nvSpPr>
          <p:spPr>
            <a:xfrm>
              <a:off x="236482" y="4344768"/>
              <a:ext cx="6532179" cy="778424"/>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WELS STUDENT ENROLLMENT</a:t>
              </a:r>
            </a:p>
          </p:txBody>
        </p:sp>
        <p:sp>
          <p:nvSpPr>
            <p:cNvPr id="20" name="Rectangle: Rounded Corners 19">
              <a:extLst>
                <a:ext uri="{FF2B5EF4-FFF2-40B4-BE49-F238E27FC236}">
                  <a16:creationId xmlns:a16="http://schemas.microsoft.com/office/drawing/2014/main" id="{0D273677-3026-ABFE-AC0F-AFA01A58FE33}"/>
                </a:ext>
              </a:extLst>
            </p:cNvPr>
            <p:cNvSpPr/>
            <p:nvPr/>
          </p:nvSpPr>
          <p:spPr>
            <a:xfrm>
              <a:off x="7005143" y="4341326"/>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42,233</a:t>
              </a:r>
            </a:p>
          </p:txBody>
        </p:sp>
        <p:sp>
          <p:nvSpPr>
            <p:cNvPr id="21" name="Rectangle: Rounded Corners 20">
              <a:extLst>
                <a:ext uri="{FF2B5EF4-FFF2-40B4-BE49-F238E27FC236}">
                  <a16:creationId xmlns:a16="http://schemas.microsoft.com/office/drawing/2014/main" id="{D949557E-0569-C132-718F-E76C8C448709}"/>
                </a:ext>
              </a:extLst>
            </p:cNvPr>
            <p:cNvSpPr/>
            <p:nvPr/>
          </p:nvSpPr>
          <p:spPr>
            <a:xfrm>
              <a:off x="9632729" y="4315379"/>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46,601</a:t>
              </a:r>
            </a:p>
          </p:txBody>
        </p:sp>
      </p:grpSp>
      <p:grpSp>
        <p:nvGrpSpPr>
          <p:cNvPr id="27" name="Group 26">
            <a:extLst>
              <a:ext uri="{FF2B5EF4-FFF2-40B4-BE49-F238E27FC236}">
                <a16:creationId xmlns:a16="http://schemas.microsoft.com/office/drawing/2014/main" id="{0E7123C6-B3CD-4702-89DB-ABCFE054DA43}"/>
              </a:ext>
            </a:extLst>
          </p:cNvPr>
          <p:cNvGrpSpPr/>
          <p:nvPr/>
        </p:nvGrpSpPr>
        <p:grpSpPr>
          <a:xfrm>
            <a:off x="236482" y="5290543"/>
            <a:ext cx="11787351" cy="814552"/>
            <a:chOff x="236482" y="5290543"/>
            <a:chExt cx="11787351" cy="814552"/>
          </a:xfrm>
        </p:grpSpPr>
        <p:sp>
          <p:nvSpPr>
            <p:cNvPr id="8" name="Rectangle: Rounded Corners 7">
              <a:extLst>
                <a:ext uri="{FF2B5EF4-FFF2-40B4-BE49-F238E27FC236}">
                  <a16:creationId xmlns:a16="http://schemas.microsoft.com/office/drawing/2014/main" id="{0EB51FD7-F8D9-7ACD-D555-30DDDE7D0142}"/>
                </a:ext>
              </a:extLst>
            </p:cNvPr>
            <p:cNvSpPr/>
            <p:nvPr/>
          </p:nvSpPr>
          <p:spPr>
            <a:xfrm>
              <a:off x="236482" y="5290543"/>
              <a:ext cx="6532179" cy="778424"/>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WELS CALLED TEACHERS</a:t>
              </a:r>
            </a:p>
          </p:txBody>
        </p:sp>
        <p:sp>
          <p:nvSpPr>
            <p:cNvPr id="22" name="Rectangle: Rounded Corners 21">
              <a:extLst>
                <a:ext uri="{FF2B5EF4-FFF2-40B4-BE49-F238E27FC236}">
                  <a16:creationId xmlns:a16="http://schemas.microsoft.com/office/drawing/2014/main" id="{81BDCD47-649D-6848-7F06-72CD55F4ACD6}"/>
                </a:ext>
              </a:extLst>
            </p:cNvPr>
            <p:cNvSpPr/>
            <p:nvPr/>
          </p:nvSpPr>
          <p:spPr>
            <a:xfrm>
              <a:off x="7005143" y="5326671"/>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2,814</a:t>
              </a:r>
            </a:p>
          </p:txBody>
        </p:sp>
        <p:sp>
          <p:nvSpPr>
            <p:cNvPr id="23" name="Rectangle: Rounded Corners 22">
              <a:extLst>
                <a:ext uri="{FF2B5EF4-FFF2-40B4-BE49-F238E27FC236}">
                  <a16:creationId xmlns:a16="http://schemas.microsoft.com/office/drawing/2014/main" id="{9EE09CBF-4F1C-8592-D4E5-9834A00230E3}"/>
                </a:ext>
              </a:extLst>
            </p:cNvPr>
            <p:cNvSpPr/>
            <p:nvPr/>
          </p:nvSpPr>
          <p:spPr>
            <a:xfrm>
              <a:off x="9632729" y="5326671"/>
              <a:ext cx="2391104" cy="77842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2,978</a:t>
              </a:r>
            </a:p>
          </p:txBody>
        </p:sp>
      </p:grpSp>
    </p:spTree>
    <p:extLst>
      <p:ext uri="{BB962C8B-B14F-4D97-AF65-F5344CB8AC3E}">
        <p14:creationId xmlns:p14="http://schemas.microsoft.com/office/powerpoint/2010/main" val="36471789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1+#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1+#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1+#ppt_w/2"/>
                                          </p:val>
                                        </p:tav>
                                        <p:tav tm="100000">
                                          <p:val>
                                            <p:strVal val="#ppt_x"/>
                                          </p:val>
                                        </p:tav>
                                      </p:tavLst>
                                    </p:anim>
                                    <p:anim calcmode="lin" valueType="num">
                                      <p:cBhvr additive="base">
                                        <p:cTn id="18" dur="1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DC2B39-647A-EA86-B6F8-8DA77E656380}"/>
              </a:ext>
            </a:extLst>
          </p:cNvPr>
          <p:cNvSpPr txBox="1"/>
          <p:nvPr/>
        </p:nvSpPr>
        <p:spPr>
          <a:xfrm>
            <a:off x="220717" y="1446903"/>
            <a:ext cx="5707118" cy="2816156"/>
          </a:xfrm>
          <a:prstGeom prst="rect">
            <a:avLst/>
          </a:prstGeom>
          <a:noFill/>
        </p:spPr>
        <p:txBody>
          <a:bodyPr wrap="square" rtlCol="0">
            <a:spAutoFit/>
          </a:bodyPr>
          <a:lstStyle/>
          <a:p>
            <a:pPr algn="ctr">
              <a:spcAft>
                <a:spcPts val="1800"/>
              </a:spcAft>
            </a:pPr>
            <a:r>
              <a:rPr lang="en-US" sz="3600">
                <a:solidFill>
                  <a:schemeClr val="bg1"/>
                </a:solidFill>
              </a:rPr>
              <a:t>MINISTRY </a:t>
            </a:r>
            <a:r>
              <a:rPr lang="en-US" sz="3600">
                <a:solidFill>
                  <a:srgbClr val="FFFF00"/>
                </a:solidFill>
              </a:rPr>
              <a:t>FOR</a:t>
            </a:r>
            <a:r>
              <a:rPr lang="en-US" sz="3600">
                <a:solidFill>
                  <a:schemeClr val="bg1"/>
                </a:solidFill>
              </a:rPr>
              <a:t> YOU</a:t>
            </a:r>
          </a:p>
          <a:p>
            <a:pPr algn="ctr">
              <a:spcAft>
                <a:spcPts val="1800"/>
              </a:spcAft>
            </a:pPr>
            <a:r>
              <a:rPr lang="en-US" sz="3200" i="1">
                <a:solidFill>
                  <a:schemeClr val="bg1"/>
                </a:solidFill>
              </a:rPr>
              <a:t>World Missions</a:t>
            </a:r>
          </a:p>
          <a:p>
            <a:pPr algn="ctr">
              <a:spcAft>
                <a:spcPts val="1800"/>
              </a:spcAft>
            </a:pPr>
            <a:r>
              <a:rPr lang="en-US" sz="3200" i="1">
                <a:solidFill>
                  <a:schemeClr val="bg1"/>
                </a:solidFill>
              </a:rPr>
              <a:t>Home Missions</a:t>
            </a:r>
          </a:p>
          <a:p>
            <a:pPr algn="ctr">
              <a:spcAft>
                <a:spcPts val="1800"/>
              </a:spcAft>
            </a:pPr>
            <a:r>
              <a:rPr lang="en-US" sz="3200" i="1">
                <a:solidFill>
                  <a:schemeClr val="bg1"/>
                </a:solidFill>
              </a:rPr>
              <a:t>Ministerial Education</a:t>
            </a:r>
          </a:p>
        </p:txBody>
      </p:sp>
      <p:sp>
        <p:nvSpPr>
          <p:cNvPr id="6" name="TextBox 5">
            <a:extLst>
              <a:ext uri="{FF2B5EF4-FFF2-40B4-BE49-F238E27FC236}">
                <a16:creationId xmlns:a16="http://schemas.microsoft.com/office/drawing/2014/main" id="{73D6D2A7-499A-F601-5F79-90869CC81B68}"/>
              </a:ext>
            </a:extLst>
          </p:cNvPr>
          <p:cNvSpPr txBox="1"/>
          <p:nvPr/>
        </p:nvSpPr>
        <p:spPr>
          <a:xfrm>
            <a:off x="5927835" y="1408431"/>
            <a:ext cx="5707118" cy="2893100"/>
          </a:xfrm>
          <a:prstGeom prst="rect">
            <a:avLst/>
          </a:prstGeom>
          <a:noFill/>
        </p:spPr>
        <p:txBody>
          <a:bodyPr wrap="square" rtlCol="0">
            <a:spAutoFit/>
          </a:bodyPr>
          <a:lstStyle/>
          <a:p>
            <a:pPr algn="ctr">
              <a:spcAft>
                <a:spcPts val="1800"/>
              </a:spcAft>
            </a:pPr>
            <a:r>
              <a:rPr lang="en-US" sz="3600">
                <a:solidFill>
                  <a:schemeClr val="bg1"/>
                </a:solidFill>
              </a:rPr>
              <a:t>MINISTRY </a:t>
            </a:r>
            <a:r>
              <a:rPr lang="en-US" sz="3600">
                <a:solidFill>
                  <a:srgbClr val="FFFF00"/>
                </a:solidFill>
              </a:rPr>
              <a:t>WITH</a:t>
            </a:r>
            <a:r>
              <a:rPr lang="en-US" sz="3600">
                <a:solidFill>
                  <a:schemeClr val="bg1"/>
                </a:solidFill>
              </a:rPr>
              <a:t> YOU</a:t>
            </a:r>
          </a:p>
          <a:p>
            <a:pPr algn="ctr">
              <a:spcAft>
                <a:spcPts val="1800"/>
              </a:spcAft>
            </a:pPr>
            <a:r>
              <a:rPr lang="en-US" sz="3200" i="1">
                <a:solidFill>
                  <a:schemeClr val="bg1"/>
                </a:solidFill>
              </a:rPr>
              <a:t>Congregational Services</a:t>
            </a:r>
          </a:p>
          <a:p>
            <a:pPr algn="ctr">
              <a:spcAft>
                <a:spcPts val="1800"/>
              </a:spcAft>
            </a:pPr>
            <a:r>
              <a:rPr lang="en-US" sz="2800" i="1">
                <a:solidFill>
                  <a:srgbClr val="FFFF00"/>
                </a:solidFill>
              </a:rPr>
              <a:t>WELS Congregational Services seeks to encourage and equip congregations for faithful and fruitful gospel ministry. </a:t>
            </a:r>
          </a:p>
        </p:txBody>
      </p:sp>
      <p:sp>
        <p:nvSpPr>
          <p:cNvPr id="7" name="Arrow: Curved Up 6">
            <a:extLst>
              <a:ext uri="{FF2B5EF4-FFF2-40B4-BE49-F238E27FC236}">
                <a16:creationId xmlns:a16="http://schemas.microsoft.com/office/drawing/2014/main" id="{DC0F5A5B-FFF2-6B4B-B8AB-804A1E885705}"/>
              </a:ext>
            </a:extLst>
          </p:cNvPr>
          <p:cNvSpPr/>
          <p:nvPr/>
        </p:nvSpPr>
        <p:spPr>
          <a:xfrm flipH="1">
            <a:off x="3104941" y="4712678"/>
            <a:ext cx="5375868" cy="1115426"/>
          </a:xfrm>
          <a:prstGeom prst="curvedUpArrow">
            <a:avLst>
              <a:gd name="adj1" fmla="val 17906"/>
              <a:gd name="adj2" fmla="val 50000"/>
              <a:gd name="adj3" fmla="val 25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413373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1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p:txBody>
          <a:bodyPr>
            <a:normAutofit/>
          </a:bodyPr>
          <a:lstStyle/>
          <a:p>
            <a:r>
              <a:rPr lang="en-US" sz="5400">
                <a:solidFill>
                  <a:srgbClr val="002060"/>
                </a:solidFill>
              </a:rPr>
              <a:t>Enrollment Trends</a:t>
            </a:r>
          </a:p>
        </p:txBody>
      </p:sp>
      <p:pic>
        <p:nvPicPr>
          <p:cNvPr id="2" name="Google Shape;164;p6">
            <a:extLst>
              <a:ext uri="{FF2B5EF4-FFF2-40B4-BE49-F238E27FC236}">
                <a16:creationId xmlns:a16="http://schemas.microsoft.com/office/drawing/2014/main" id="{E66F996F-63C9-735B-A726-53D939922803}"/>
              </a:ext>
            </a:extLst>
          </p:cNvPr>
          <p:cNvPicPr preferRelativeResize="0"/>
          <p:nvPr/>
        </p:nvPicPr>
        <p:blipFill rotWithShape="1">
          <a:blip r:embed="rId3">
            <a:alphaModFix/>
          </a:blip>
          <a:srcRect t="14897"/>
          <a:stretch/>
        </p:blipFill>
        <p:spPr>
          <a:xfrm>
            <a:off x="838200" y="1690688"/>
            <a:ext cx="10776388" cy="3310759"/>
          </a:xfrm>
          <a:prstGeom prst="rect">
            <a:avLst/>
          </a:prstGeom>
          <a:noFill/>
          <a:ln>
            <a:noFill/>
          </a:ln>
        </p:spPr>
      </p:pic>
    </p:spTree>
    <p:extLst>
      <p:ext uri="{BB962C8B-B14F-4D97-AF65-F5344CB8AC3E}">
        <p14:creationId xmlns:p14="http://schemas.microsoft.com/office/powerpoint/2010/main" val="360940305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503181" y="250988"/>
            <a:ext cx="10515600" cy="1325563"/>
          </a:xfrm>
        </p:spPr>
        <p:txBody>
          <a:bodyPr>
            <a:noAutofit/>
          </a:bodyPr>
          <a:lstStyle/>
          <a:p>
            <a:r>
              <a:rPr lang="en-US" sz="4800" dirty="0">
                <a:solidFill>
                  <a:srgbClr val="002060"/>
                </a:solidFill>
              </a:rPr>
              <a:t>Early Childhood Enrollment Breakdown</a:t>
            </a:r>
          </a:p>
        </p:txBody>
      </p:sp>
      <p:pic>
        <p:nvPicPr>
          <p:cNvPr id="3" name="Picture 2">
            <a:extLst>
              <a:ext uri="{FF2B5EF4-FFF2-40B4-BE49-F238E27FC236}">
                <a16:creationId xmlns:a16="http://schemas.microsoft.com/office/drawing/2014/main" id="{C78BC48C-007E-FFDB-42DB-4E25CEEC9949}"/>
              </a:ext>
            </a:extLst>
          </p:cNvPr>
          <p:cNvPicPr>
            <a:picLocks noChangeAspect="1"/>
          </p:cNvPicPr>
          <p:nvPr/>
        </p:nvPicPr>
        <p:blipFill rotWithShape="1">
          <a:blip r:embed="rId3"/>
          <a:srcRect t="10722"/>
          <a:stretch/>
        </p:blipFill>
        <p:spPr>
          <a:xfrm>
            <a:off x="1221826" y="1568778"/>
            <a:ext cx="9078311" cy="4657287"/>
          </a:xfrm>
          <a:prstGeom prst="rect">
            <a:avLst/>
          </a:prstGeom>
        </p:spPr>
      </p:pic>
    </p:spTree>
    <p:extLst>
      <p:ext uri="{BB962C8B-B14F-4D97-AF65-F5344CB8AC3E}">
        <p14:creationId xmlns:p14="http://schemas.microsoft.com/office/powerpoint/2010/main" val="154902910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503181" y="250988"/>
            <a:ext cx="10515600" cy="1325563"/>
          </a:xfrm>
        </p:spPr>
        <p:txBody>
          <a:bodyPr>
            <a:noAutofit/>
          </a:bodyPr>
          <a:lstStyle/>
          <a:p>
            <a:r>
              <a:rPr lang="en-US" sz="4800" dirty="0">
                <a:solidFill>
                  <a:srgbClr val="002060"/>
                </a:solidFill>
              </a:rPr>
              <a:t>Lutheran Elementary School Enrollment Breakdown</a:t>
            </a:r>
          </a:p>
        </p:txBody>
      </p:sp>
      <p:pic>
        <p:nvPicPr>
          <p:cNvPr id="2" name="Picture 1">
            <a:extLst>
              <a:ext uri="{FF2B5EF4-FFF2-40B4-BE49-F238E27FC236}">
                <a16:creationId xmlns:a16="http://schemas.microsoft.com/office/drawing/2014/main" id="{06A4C21B-F2E8-A246-F199-E568DE83C64D}"/>
              </a:ext>
            </a:extLst>
          </p:cNvPr>
          <p:cNvPicPr>
            <a:picLocks noChangeAspect="1"/>
          </p:cNvPicPr>
          <p:nvPr/>
        </p:nvPicPr>
        <p:blipFill rotWithShape="1">
          <a:blip r:embed="rId3"/>
          <a:srcRect t="11134"/>
          <a:stretch/>
        </p:blipFill>
        <p:spPr>
          <a:xfrm>
            <a:off x="1807258" y="1576551"/>
            <a:ext cx="8120514" cy="4872806"/>
          </a:xfrm>
          <a:prstGeom prst="rect">
            <a:avLst/>
          </a:prstGeom>
        </p:spPr>
      </p:pic>
    </p:spTree>
    <p:extLst>
      <p:ext uri="{BB962C8B-B14F-4D97-AF65-F5344CB8AC3E}">
        <p14:creationId xmlns:p14="http://schemas.microsoft.com/office/powerpoint/2010/main" val="223655868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429607" y="156395"/>
            <a:ext cx="11688819" cy="1325563"/>
          </a:xfrm>
        </p:spPr>
        <p:txBody>
          <a:bodyPr>
            <a:noAutofit/>
          </a:bodyPr>
          <a:lstStyle/>
          <a:p>
            <a:r>
              <a:rPr lang="en-US" sz="4400" dirty="0">
                <a:solidFill>
                  <a:srgbClr val="002060"/>
                </a:solidFill>
              </a:rPr>
              <a:t>Lutheran High School Enrollment Breakdown</a:t>
            </a:r>
          </a:p>
        </p:txBody>
      </p:sp>
      <p:pic>
        <p:nvPicPr>
          <p:cNvPr id="2" name="Picture 1">
            <a:extLst>
              <a:ext uri="{FF2B5EF4-FFF2-40B4-BE49-F238E27FC236}">
                <a16:creationId xmlns:a16="http://schemas.microsoft.com/office/drawing/2014/main" id="{62D29977-E8BF-5419-0877-D193E464CD76}"/>
              </a:ext>
            </a:extLst>
          </p:cNvPr>
          <p:cNvPicPr>
            <a:picLocks noChangeAspect="1"/>
          </p:cNvPicPr>
          <p:nvPr/>
        </p:nvPicPr>
        <p:blipFill>
          <a:blip r:embed="rId3"/>
          <a:stretch>
            <a:fillRect/>
          </a:stretch>
        </p:blipFill>
        <p:spPr>
          <a:xfrm>
            <a:off x="793531" y="1298773"/>
            <a:ext cx="10074166" cy="5164374"/>
          </a:xfrm>
          <a:prstGeom prst="rect">
            <a:avLst/>
          </a:prstGeom>
        </p:spPr>
      </p:pic>
    </p:spTree>
    <p:extLst>
      <p:ext uri="{BB962C8B-B14F-4D97-AF65-F5344CB8AC3E}">
        <p14:creationId xmlns:p14="http://schemas.microsoft.com/office/powerpoint/2010/main" val="224219651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429607" y="156395"/>
            <a:ext cx="11688819" cy="1325563"/>
          </a:xfrm>
        </p:spPr>
        <p:txBody>
          <a:bodyPr>
            <a:noAutofit/>
          </a:bodyPr>
          <a:lstStyle/>
          <a:p>
            <a:r>
              <a:rPr lang="en-US" sz="4400">
                <a:solidFill>
                  <a:srgbClr val="002060"/>
                </a:solidFill>
              </a:rPr>
              <a:t>Ethnicity Breakdown in WELS Schools</a:t>
            </a:r>
          </a:p>
        </p:txBody>
      </p:sp>
      <p:pic>
        <p:nvPicPr>
          <p:cNvPr id="3" name="Picture 2">
            <a:extLst>
              <a:ext uri="{FF2B5EF4-FFF2-40B4-BE49-F238E27FC236}">
                <a16:creationId xmlns:a16="http://schemas.microsoft.com/office/drawing/2014/main" id="{B71D84CD-C9BF-26E1-E100-394CF136A3D0}"/>
              </a:ext>
            </a:extLst>
          </p:cNvPr>
          <p:cNvPicPr>
            <a:picLocks noChangeAspect="1"/>
          </p:cNvPicPr>
          <p:nvPr/>
        </p:nvPicPr>
        <p:blipFill>
          <a:blip r:embed="rId3"/>
          <a:stretch>
            <a:fillRect/>
          </a:stretch>
        </p:blipFill>
        <p:spPr>
          <a:xfrm>
            <a:off x="772510" y="1311719"/>
            <a:ext cx="10242331" cy="5130511"/>
          </a:xfrm>
          <a:prstGeom prst="rect">
            <a:avLst/>
          </a:prstGeom>
        </p:spPr>
      </p:pic>
    </p:spTree>
    <p:extLst>
      <p:ext uri="{BB962C8B-B14F-4D97-AF65-F5344CB8AC3E}">
        <p14:creationId xmlns:p14="http://schemas.microsoft.com/office/powerpoint/2010/main" val="273484627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EBE49C8-525A-46ED-D833-84373EF847D4}"/>
              </a:ext>
            </a:extLst>
          </p:cNvPr>
          <p:cNvSpPr>
            <a:spLocks noGrp="1"/>
          </p:cNvSpPr>
          <p:nvPr>
            <p:ph type="title"/>
          </p:nvPr>
        </p:nvSpPr>
        <p:spPr>
          <a:xfrm>
            <a:off x="429607" y="156395"/>
            <a:ext cx="11688819" cy="1325563"/>
          </a:xfrm>
        </p:spPr>
        <p:txBody>
          <a:bodyPr>
            <a:noAutofit/>
          </a:bodyPr>
          <a:lstStyle/>
          <a:p>
            <a:r>
              <a:rPr lang="en-US" sz="4400">
                <a:solidFill>
                  <a:srgbClr val="002060"/>
                </a:solidFill>
              </a:rPr>
              <a:t>Special Education in WELS Schools</a:t>
            </a:r>
          </a:p>
        </p:txBody>
      </p:sp>
      <p:pic>
        <p:nvPicPr>
          <p:cNvPr id="3" name="Picture 2">
            <a:extLst>
              <a:ext uri="{FF2B5EF4-FFF2-40B4-BE49-F238E27FC236}">
                <a16:creationId xmlns:a16="http://schemas.microsoft.com/office/drawing/2014/main" id="{1A8E7E5E-9DD1-D5A2-BBF7-0910009EA999}"/>
              </a:ext>
            </a:extLst>
          </p:cNvPr>
          <p:cNvPicPr>
            <a:picLocks noChangeAspect="1"/>
          </p:cNvPicPr>
          <p:nvPr/>
        </p:nvPicPr>
        <p:blipFill rotWithShape="1">
          <a:blip r:embed="rId2"/>
          <a:srcRect t="-1" b="2215"/>
          <a:stretch/>
        </p:blipFill>
        <p:spPr>
          <a:xfrm>
            <a:off x="874129" y="1481958"/>
            <a:ext cx="10632927" cy="4280338"/>
          </a:xfrm>
          <a:prstGeom prst="rect">
            <a:avLst/>
          </a:prstGeom>
        </p:spPr>
      </p:pic>
    </p:spTree>
    <p:extLst>
      <p:ext uri="{BB962C8B-B14F-4D97-AF65-F5344CB8AC3E}">
        <p14:creationId xmlns:p14="http://schemas.microsoft.com/office/powerpoint/2010/main" val="268742657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EBE49C8-525A-46ED-D833-84373EF847D4}"/>
              </a:ext>
            </a:extLst>
          </p:cNvPr>
          <p:cNvSpPr>
            <a:spLocks noGrp="1"/>
          </p:cNvSpPr>
          <p:nvPr>
            <p:ph type="title"/>
          </p:nvPr>
        </p:nvSpPr>
        <p:spPr>
          <a:xfrm>
            <a:off x="429607" y="156395"/>
            <a:ext cx="11688819" cy="1325563"/>
          </a:xfrm>
        </p:spPr>
        <p:txBody>
          <a:bodyPr>
            <a:noAutofit/>
          </a:bodyPr>
          <a:lstStyle/>
          <a:p>
            <a:r>
              <a:rPr lang="en-US" sz="4400">
                <a:solidFill>
                  <a:srgbClr val="002060"/>
                </a:solidFill>
              </a:rPr>
              <a:t>Demographic Shifts in WELS Schools</a:t>
            </a:r>
          </a:p>
        </p:txBody>
      </p:sp>
      <p:sp>
        <p:nvSpPr>
          <p:cNvPr id="4" name="Google Shape;132;p7">
            <a:extLst>
              <a:ext uri="{FF2B5EF4-FFF2-40B4-BE49-F238E27FC236}">
                <a16:creationId xmlns:a16="http://schemas.microsoft.com/office/drawing/2014/main" id="{451E7AF6-CF6B-77FA-DB52-3361EBEB8B67}"/>
              </a:ext>
            </a:extLst>
          </p:cNvPr>
          <p:cNvSpPr txBox="1">
            <a:spLocks/>
          </p:cNvSpPr>
          <p:nvPr/>
        </p:nvSpPr>
        <p:spPr>
          <a:xfrm>
            <a:off x="1612678" y="1292771"/>
            <a:ext cx="9322676" cy="4835322"/>
          </a:xfrm>
          <a:prstGeom prst="rect">
            <a:avLst/>
          </a:prstGeom>
          <a:noFill/>
          <a:ln>
            <a:noFill/>
          </a:ln>
        </p:spPr>
        <p:txBody>
          <a:bodyPr spcFirstLastPara="1" vert="horz" wrap="square" lIns="68569" tIns="34275" rIns="68569" bIns="34275" rtlCol="0" anchor="ctr" anchorCtr="0">
            <a:normAutofit fontScale="92500" lnSpcReduction="10000"/>
          </a:bodyPr>
          <a:lstStyle>
            <a:defPPr>
              <a:defRPr lang="en-US"/>
            </a:defPPr>
            <a:lvl1pPr marL="0" indent="-257175" algn="l" defTabSz="685800" rtl="0" eaLnBrk="1" latinLnBrk="0" hangingPunct="1">
              <a:spcBef>
                <a:spcPct val="20000"/>
              </a:spcBef>
              <a:buFont typeface="Arial"/>
              <a:buChar char="•"/>
              <a:defRPr sz="1350" kern="1200">
                <a:solidFill>
                  <a:schemeClr val="tx1"/>
                </a:solidFill>
                <a:latin typeface="+mn-lt"/>
                <a:ea typeface="+mn-ea"/>
                <a:cs typeface="+mn-cs"/>
              </a:defRPr>
            </a:lvl1pPr>
            <a:lvl2pPr marL="342900" indent="-214313" algn="l" defTabSz="685800" rtl="0" eaLnBrk="1" latinLnBrk="0" hangingPunct="1">
              <a:spcBef>
                <a:spcPct val="20000"/>
              </a:spcBef>
              <a:buFont typeface="Arial"/>
              <a:buChar char="–"/>
              <a:defRPr sz="1350" kern="1200">
                <a:solidFill>
                  <a:schemeClr val="tx1"/>
                </a:solidFill>
                <a:latin typeface="+mn-lt"/>
                <a:ea typeface="+mn-ea"/>
                <a:cs typeface="+mn-cs"/>
              </a:defRPr>
            </a:lvl2pPr>
            <a:lvl3pPr marL="685800" indent="-171450" algn="l" defTabSz="685800" rtl="0" eaLnBrk="1" latinLnBrk="0" hangingPunct="1">
              <a:spcBef>
                <a:spcPct val="20000"/>
              </a:spcBef>
              <a:buFont typeface="Arial"/>
              <a:buChar char="•"/>
              <a:defRPr sz="1350" kern="1200">
                <a:solidFill>
                  <a:schemeClr val="tx1"/>
                </a:solidFill>
                <a:latin typeface="+mn-lt"/>
                <a:ea typeface="+mn-ea"/>
                <a:cs typeface="+mn-cs"/>
              </a:defRPr>
            </a:lvl3pPr>
            <a:lvl4pPr marL="1028700" indent="-171450" algn="l" defTabSz="685800" rtl="0" eaLnBrk="1" latinLnBrk="0" hangingPunct="1">
              <a:spcBef>
                <a:spcPct val="20000"/>
              </a:spcBef>
              <a:buFont typeface="Arial"/>
              <a:buChar char="–"/>
              <a:defRPr sz="1350" kern="1200">
                <a:solidFill>
                  <a:schemeClr val="tx1"/>
                </a:solidFill>
                <a:latin typeface="+mn-lt"/>
                <a:ea typeface="+mn-ea"/>
                <a:cs typeface="+mn-cs"/>
              </a:defRPr>
            </a:lvl4pPr>
            <a:lvl5pPr marL="1371600" indent="-171450" algn="l" defTabSz="685800" rtl="0" eaLnBrk="1" latinLnBrk="0" hangingPunct="1">
              <a:spcBef>
                <a:spcPct val="20000"/>
              </a:spcBef>
              <a:buFont typeface="Arial"/>
              <a:buChar char="»"/>
              <a:defRPr sz="1350" kern="1200">
                <a:solidFill>
                  <a:schemeClr val="tx1"/>
                </a:solidFill>
                <a:latin typeface="+mn-lt"/>
                <a:ea typeface="+mn-ea"/>
                <a:cs typeface="+mn-cs"/>
              </a:defRPr>
            </a:lvl5pPr>
            <a:lvl6pPr marL="1714500" indent="-171450" algn="l" defTabSz="685800" rtl="0" eaLnBrk="1" latinLnBrk="0" hangingPunct="1">
              <a:spcBef>
                <a:spcPct val="20000"/>
              </a:spcBef>
              <a:buFont typeface="Arial"/>
              <a:buChar char="•"/>
              <a:defRPr sz="1350" kern="1200">
                <a:solidFill>
                  <a:schemeClr val="tx1"/>
                </a:solidFill>
                <a:latin typeface="+mn-lt"/>
                <a:ea typeface="+mn-ea"/>
                <a:cs typeface="+mn-cs"/>
              </a:defRPr>
            </a:lvl6pPr>
            <a:lvl7pPr marL="2057400" indent="-171450" algn="l" defTabSz="685800" rtl="0" eaLnBrk="1" latinLnBrk="0" hangingPunct="1">
              <a:spcBef>
                <a:spcPct val="20000"/>
              </a:spcBef>
              <a:buFont typeface="Arial"/>
              <a:buChar char="•"/>
              <a:defRPr sz="1350" kern="1200">
                <a:solidFill>
                  <a:schemeClr val="tx1"/>
                </a:solidFill>
                <a:latin typeface="+mn-lt"/>
                <a:ea typeface="+mn-ea"/>
                <a:cs typeface="+mn-cs"/>
              </a:defRPr>
            </a:lvl7pPr>
            <a:lvl8pPr marL="2400300" indent="-171450" algn="l" defTabSz="685800" rtl="0" eaLnBrk="1" latinLnBrk="0" hangingPunct="1">
              <a:spcBef>
                <a:spcPct val="20000"/>
              </a:spcBef>
              <a:buFont typeface="Arial"/>
              <a:buChar char="•"/>
              <a:defRPr sz="1350" kern="1200">
                <a:solidFill>
                  <a:schemeClr val="tx1"/>
                </a:solidFill>
                <a:latin typeface="+mn-lt"/>
                <a:ea typeface="+mn-ea"/>
                <a:cs typeface="+mn-cs"/>
              </a:defRPr>
            </a:lvl8pPr>
            <a:lvl9pPr marL="2743200" indent="-171450" algn="l" defTabSz="685800" rtl="0" eaLnBrk="1" latinLnBrk="0" hangingPunct="1">
              <a:spcBef>
                <a:spcPct val="20000"/>
              </a:spcBef>
              <a:buFont typeface="Arial"/>
              <a:buChar char="•"/>
              <a:defRPr sz="1350" kern="1200">
                <a:solidFill>
                  <a:schemeClr val="tx1"/>
                </a:solidFill>
                <a:latin typeface="+mn-lt"/>
                <a:ea typeface="+mn-ea"/>
                <a:cs typeface="+mn-cs"/>
              </a:defRPr>
            </a:lvl9pPr>
          </a:lstStyle>
          <a:p>
            <a:pPr marL="457200" indent="-457200">
              <a:spcBef>
                <a:spcPts val="0"/>
              </a:spcBef>
              <a:spcAft>
                <a:spcPts val="1200"/>
              </a:spcAft>
              <a:buSzPts val="2800"/>
              <a:buFont typeface="Wingdings" panose="05000000000000000000" pitchFamily="2" charset="2"/>
              <a:buChar char="q"/>
            </a:pPr>
            <a:r>
              <a:rPr lang="en-US" sz="3200" b="1" dirty="0"/>
              <a:t>Fewer/static number of WELS children served</a:t>
            </a:r>
          </a:p>
          <a:p>
            <a:pPr marL="457200" indent="-457200">
              <a:spcBef>
                <a:spcPts val="0"/>
              </a:spcBef>
              <a:spcAft>
                <a:spcPts val="1200"/>
              </a:spcAft>
              <a:buSzPts val="2800"/>
              <a:buFont typeface="Wingdings" panose="05000000000000000000" pitchFamily="2" charset="2"/>
              <a:buChar char="q"/>
            </a:pPr>
            <a:r>
              <a:rPr lang="en-US" sz="3200" b="1" dirty="0"/>
              <a:t>Growing academy model with high tuition and high expectation in areas thirsting for a Christian school―mission prospects</a:t>
            </a:r>
          </a:p>
          <a:p>
            <a:pPr marL="457200" indent="-457200">
              <a:spcBef>
                <a:spcPts val="0"/>
              </a:spcBef>
              <a:spcAft>
                <a:spcPts val="1200"/>
              </a:spcAft>
              <a:buSzPts val="2800"/>
              <a:buFont typeface="Wingdings" panose="05000000000000000000" pitchFamily="2" charset="2"/>
              <a:buChar char="q"/>
            </a:pPr>
            <a:r>
              <a:rPr lang="en-US" sz="3200" b="1" dirty="0"/>
              <a:t>Steadily increasing low-income and ethnically diverse students</a:t>
            </a:r>
          </a:p>
          <a:p>
            <a:pPr marL="457200" indent="-457200">
              <a:spcBef>
                <a:spcPts val="0"/>
              </a:spcBef>
              <a:spcAft>
                <a:spcPts val="1200"/>
              </a:spcAft>
              <a:buSzPts val="2800"/>
              <a:buFont typeface="Wingdings" panose="05000000000000000000" pitchFamily="2" charset="2"/>
              <a:buChar char="q"/>
            </a:pPr>
            <a:r>
              <a:rPr lang="en-US" sz="3200" b="1" dirty="0"/>
              <a:t>Serving more and more students with widening  gaps of special education</a:t>
            </a:r>
          </a:p>
          <a:p>
            <a:pPr marL="457200" indent="-457200">
              <a:spcBef>
                <a:spcPts val="0"/>
              </a:spcBef>
              <a:spcAft>
                <a:spcPts val="1200"/>
              </a:spcAft>
              <a:buSzPts val="2800"/>
              <a:buFont typeface="Wingdings" panose="05000000000000000000" pitchFamily="2" charset="2"/>
              <a:buChar char="q"/>
            </a:pPr>
            <a:r>
              <a:rPr lang="en-US" sz="3200" b="1" dirty="0"/>
              <a:t>Many more mission prospects</a:t>
            </a:r>
          </a:p>
        </p:txBody>
      </p:sp>
      <p:sp>
        <p:nvSpPr>
          <p:cNvPr id="6" name="Arrow: Left 5">
            <a:extLst>
              <a:ext uri="{FF2B5EF4-FFF2-40B4-BE49-F238E27FC236}">
                <a16:creationId xmlns:a16="http://schemas.microsoft.com/office/drawing/2014/main" id="{2B3EACB1-0791-DF26-33A7-21326A268DEB}"/>
              </a:ext>
            </a:extLst>
          </p:cNvPr>
          <p:cNvSpPr/>
          <p:nvPr/>
        </p:nvSpPr>
        <p:spPr>
          <a:xfrm>
            <a:off x="7115503" y="5056038"/>
            <a:ext cx="4803228" cy="107205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that we need to better reach</a:t>
            </a:r>
          </a:p>
        </p:txBody>
      </p:sp>
    </p:spTree>
    <p:extLst>
      <p:ext uri="{BB962C8B-B14F-4D97-AF65-F5344CB8AC3E}">
        <p14:creationId xmlns:p14="http://schemas.microsoft.com/office/powerpoint/2010/main" val="3406294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 presetClass="entr" presetSubtype="2"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0"/>
          <p:cNvPicPr preferRelativeResize="0"/>
          <p:nvPr/>
        </p:nvPicPr>
        <p:blipFill>
          <a:blip r:embed="rId3">
            <a:alphaModFix/>
          </a:blip>
          <a:stretch>
            <a:fillRect/>
          </a:stretch>
        </p:blipFill>
        <p:spPr>
          <a:xfrm>
            <a:off x="990600" y="321601"/>
            <a:ext cx="10210800" cy="1739900"/>
          </a:xfrm>
          <a:prstGeom prst="rect">
            <a:avLst/>
          </a:prstGeom>
          <a:noFill/>
          <a:ln>
            <a:noFill/>
          </a:ln>
        </p:spPr>
      </p:pic>
      <p:sp>
        <p:nvSpPr>
          <p:cNvPr id="256" name="Google Shape;256;p40"/>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257" name="Google Shape;257;p40"/>
          <p:cNvSpPr txBox="1"/>
          <p:nvPr/>
        </p:nvSpPr>
        <p:spPr>
          <a:xfrm>
            <a:off x="990600" y="2235228"/>
            <a:ext cx="10067518" cy="4817753"/>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1200"/>
              </a:spcAft>
              <a:buClr>
                <a:srgbClr val="44546A"/>
              </a:buClr>
              <a:buSzPts val="1100"/>
            </a:pPr>
            <a:r>
              <a:rPr lang="en" sz="2400" b="1" kern="0" dirty="0">
                <a:solidFill>
                  <a:srgbClr val="514843"/>
                </a:solidFill>
                <a:latin typeface="Corbel" panose="020B0503020204020204" pitchFamily="34" charset="0"/>
                <a:ea typeface="Raleway"/>
                <a:cs typeface="Raleway"/>
                <a:sym typeface="Raleway"/>
              </a:rPr>
              <a:t>Objective: </a:t>
            </a:r>
            <a:r>
              <a:rPr lang="en" sz="2400" kern="0" dirty="0">
                <a:solidFill>
                  <a:srgbClr val="514843"/>
                </a:solidFill>
                <a:latin typeface="Corbel" panose="020B0503020204020204" pitchFamily="34" charset="0"/>
                <a:ea typeface="Raleway"/>
                <a:cs typeface="Raleway"/>
                <a:sym typeface="Raleway"/>
              </a:rPr>
              <a:t>WELS schools and early childhood ministries maximize the opportunities to share the precious truths of God’s Word with all children and families they serve.</a:t>
            </a:r>
            <a:r>
              <a:rPr lang="en" sz="2400" b="1" kern="0" dirty="0">
                <a:solidFill>
                  <a:srgbClr val="514843"/>
                </a:solidFill>
                <a:latin typeface="Corbel" panose="020B0503020204020204" pitchFamily="34" charset="0"/>
                <a:ea typeface="Raleway"/>
                <a:cs typeface="Raleway"/>
                <a:sym typeface="Raleway"/>
              </a:rPr>
              <a:t> ​</a:t>
            </a:r>
            <a:endParaRPr sz="2400" b="1" kern="0" dirty="0">
              <a:solidFill>
                <a:srgbClr val="514843"/>
              </a:solidFill>
              <a:latin typeface="Corbel" panose="020B0503020204020204" pitchFamily="34" charset="0"/>
              <a:ea typeface="Raleway"/>
              <a:cs typeface="Raleway"/>
              <a:sym typeface="Raleway"/>
            </a:endParaRPr>
          </a:p>
          <a:p>
            <a:pPr defTabSz="1219170">
              <a:lnSpc>
                <a:spcPct val="115000"/>
              </a:lnSpc>
              <a:spcAft>
                <a:spcPts val="1200"/>
              </a:spcAft>
              <a:buClr>
                <a:srgbClr val="44546A"/>
              </a:buClr>
              <a:buSzPts val="1100"/>
            </a:pPr>
            <a:r>
              <a:rPr lang="en" sz="2400" b="1" kern="0" dirty="0">
                <a:solidFill>
                  <a:srgbClr val="514843"/>
                </a:solidFill>
                <a:latin typeface="Corbel" panose="020B0503020204020204" pitchFamily="34" charset="0"/>
                <a:ea typeface="Raleway"/>
                <a:cs typeface="Raleway"/>
                <a:sym typeface="Raleway"/>
              </a:rPr>
              <a:t>​Purpose: </a:t>
            </a:r>
            <a:r>
              <a:rPr lang="en" sz="2400" kern="0" dirty="0">
                <a:solidFill>
                  <a:srgbClr val="514843"/>
                </a:solidFill>
                <a:latin typeface="Corbel" panose="020B0503020204020204" pitchFamily="34" charset="0"/>
                <a:ea typeface="Raleway"/>
                <a:cs typeface="Raleway"/>
                <a:sym typeface="Raleway"/>
              </a:rPr>
              <a:t>Inform, equip, and support congregations in developing and implementing an effective harvest strategy that connects those they serve with the gospel.​</a:t>
            </a:r>
            <a:endParaRPr sz="2400" kern="0" dirty="0">
              <a:solidFill>
                <a:srgbClr val="514843"/>
              </a:solidFill>
              <a:latin typeface="Corbel" panose="020B0503020204020204" pitchFamily="34" charset="0"/>
              <a:ea typeface="Raleway"/>
              <a:cs typeface="Raleway"/>
              <a:sym typeface="Raleway"/>
            </a:endParaRPr>
          </a:p>
          <a:p>
            <a:pPr defTabSz="1219170">
              <a:lnSpc>
                <a:spcPct val="115000"/>
              </a:lnSpc>
              <a:spcAft>
                <a:spcPts val="1200"/>
              </a:spcAft>
              <a:buClr>
                <a:srgbClr val="44546A"/>
              </a:buClr>
              <a:buSzPts val="1100"/>
            </a:pPr>
            <a:r>
              <a:rPr lang="en" sz="2400" b="1" kern="0" dirty="0">
                <a:solidFill>
                  <a:srgbClr val="514843"/>
                </a:solidFill>
                <a:latin typeface="Corbel" panose="020B0503020204020204" pitchFamily="34" charset="0"/>
                <a:ea typeface="Raleway"/>
                <a:cs typeface="Raleway"/>
                <a:sym typeface="Raleway"/>
              </a:rPr>
              <a:t>​Goal: </a:t>
            </a:r>
            <a:r>
              <a:rPr lang="en" sz="2400" kern="0" dirty="0">
                <a:solidFill>
                  <a:srgbClr val="514843"/>
                </a:solidFill>
                <a:latin typeface="Corbel" panose="020B0503020204020204" pitchFamily="34" charset="0"/>
                <a:ea typeface="Raleway"/>
                <a:cs typeface="Raleway"/>
                <a:sym typeface="Raleway"/>
              </a:rPr>
              <a:t>Every WELS school and early childhood ministry would have the opportunity to attend a workshop and develop and implement an effective harvest strategy.</a:t>
            </a:r>
            <a:r>
              <a:rPr lang="en" sz="2400" kern="0" dirty="0">
                <a:solidFill>
                  <a:srgbClr val="514843"/>
                </a:solidFill>
                <a:highlight>
                  <a:srgbClr val="EDEBE9"/>
                </a:highlight>
                <a:latin typeface="Corbel" panose="020B0503020204020204" pitchFamily="34" charset="0"/>
                <a:ea typeface="Raleway"/>
                <a:cs typeface="Raleway"/>
                <a:sym typeface="Raleway"/>
              </a:rPr>
              <a:t> </a:t>
            </a:r>
            <a:endParaRPr sz="2400" kern="0" dirty="0">
              <a:solidFill>
                <a:srgbClr val="514843"/>
              </a:solidFill>
              <a:highlight>
                <a:srgbClr val="EDEBE9"/>
              </a:highlight>
              <a:latin typeface="Corbel" panose="020B0503020204020204" pitchFamily="34" charset="0"/>
              <a:ea typeface="Raleway"/>
              <a:cs typeface="Raleway"/>
              <a:sym typeface="Raleway"/>
            </a:endParaRPr>
          </a:p>
          <a:p>
            <a:pPr defTabSz="1219170">
              <a:buClr>
                <a:srgbClr val="000000"/>
              </a:buClr>
            </a:pPr>
            <a:endParaRPr sz="1867" kern="0" dirty="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278347980"/>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331167" y="2505600"/>
            <a:ext cx="11736568" cy="4650600"/>
          </a:xfrm>
          <a:prstGeom prst="rect">
            <a:avLst/>
          </a:prstGeom>
          <a:noFill/>
          <a:ln>
            <a:noFill/>
          </a:ln>
        </p:spPr>
      </p:pic>
      <p:sp>
        <p:nvSpPr>
          <p:cNvPr id="69" name="Google Shape;69;p15"/>
          <p:cNvSpPr txBox="1">
            <a:spLocks noGrp="1"/>
          </p:cNvSpPr>
          <p:nvPr>
            <p:ph type="title"/>
          </p:nvPr>
        </p:nvSpPr>
        <p:spPr>
          <a:xfrm>
            <a:off x="2756000" y="1688400"/>
            <a:ext cx="6680000" cy="3481200"/>
          </a:xfrm>
          <a:prstGeom prst="rect">
            <a:avLst/>
          </a:prstGeom>
        </p:spPr>
        <p:txBody>
          <a:bodyPr spcFirstLastPara="1" wrap="square" lIns="121900" tIns="121900" rIns="121900" bIns="121900" anchor="ctr" anchorCtr="0">
            <a:normAutofit/>
          </a:bodyPr>
          <a:lstStyle/>
          <a:p>
            <a:r>
              <a:rPr lang="en">
                <a:latin typeface="Corbel" panose="020B0503020204020204" pitchFamily="34" charset="0"/>
              </a:rPr>
              <a:t>Is your ministry financially sustainable?</a:t>
            </a:r>
            <a:endParaRPr>
              <a:latin typeface="Corbel" panose="020B0503020204020204" pitchFamily="34" charset="0"/>
            </a:endParaRPr>
          </a:p>
        </p:txBody>
      </p:sp>
      <p:pic>
        <p:nvPicPr>
          <p:cNvPr id="70" name="Google Shape;70;p15"/>
          <p:cNvPicPr preferRelativeResize="0"/>
          <p:nvPr/>
        </p:nvPicPr>
        <p:blipFill>
          <a:blip r:embed="rId4">
            <a:alphaModFix/>
          </a:blip>
          <a:stretch>
            <a:fillRect/>
          </a:stretch>
        </p:blipFill>
        <p:spPr>
          <a:xfrm>
            <a:off x="534362" y="201995"/>
            <a:ext cx="2025333" cy="2025333"/>
          </a:xfrm>
          <a:prstGeom prst="rect">
            <a:avLst/>
          </a:prstGeom>
          <a:noFill/>
          <a:ln>
            <a:noFill/>
          </a:ln>
        </p:spPr>
      </p:pic>
      <p:pic>
        <p:nvPicPr>
          <p:cNvPr id="71" name="Google Shape;71;p15"/>
          <p:cNvPicPr preferRelativeResize="0"/>
          <p:nvPr/>
        </p:nvPicPr>
        <p:blipFill>
          <a:blip r:embed="rId5">
            <a:alphaModFix/>
          </a:blip>
          <a:stretch>
            <a:fillRect/>
          </a:stretch>
        </p:blipFill>
        <p:spPr>
          <a:xfrm>
            <a:off x="7060831" y="55733"/>
            <a:ext cx="2328200" cy="2317867"/>
          </a:xfrm>
          <a:prstGeom prst="rect">
            <a:avLst/>
          </a:prstGeom>
          <a:noFill/>
          <a:ln>
            <a:noFill/>
          </a:ln>
        </p:spPr>
      </p:pic>
      <p:pic>
        <p:nvPicPr>
          <p:cNvPr id="72" name="Google Shape;72;p15"/>
          <p:cNvPicPr preferRelativeResize="0"/>
          <p:nvPr/>
        </p:nvPicPr>
        <p:blipFill>
          <a:blip r:embed="rId6">
            <a:alphaModFix/>
          </a:blip>
          <a:stretch>
            <a:fillRect/>
          </a:stretch>
        </p:blipFill>
        <p:spPr>
          <a:xfrm>
            <a:off x="9687302" y="200328"/>
            <a:ext cx="2025332" cy="2028688"/>
          </a:xfrm>
          <a:prstGeom prst="rect">
            <a:avLst/>
          </a:prstGeom>
          <a:noFill/>
          <a:ln>
            <a:noFill/>
          </a:ln>
        </p:spPr>
      </p:pic>
      <p:pic>
        <p:nvPicPr>
          <p:cNvPr id="73" name="Google Shape;73;p15"/>
          <p:cNvPicPr preferRelativeResize="0"/>
          <p:nvPr/>
        </p:nvPicPr>
        <p:blipFill>
          <a:blip r:embed="rId7">
            <a:alphaModFix/>
          </a:blip>
          <a:stretch>
            <a:fillRect/>
          </a:stretch>
        </p:blipFill>
        <p:spPr>
          <a:xfrm>
            <a:off x="3246667" y="215448"/>
            <a:ext cx="2025333" cy="1998449"/>
          </a:xfrm>
          <a:prstGeom prst="rect">
            <a:avLst/>
          </a:prstGeom>
          <a:noFill/>
          <a:ln>
            <a:noFill/>
          </a:ln>
        </p:spPr>
      </p:pic>
    </p:spTree>
    <p:extLst>
      <p:ext uri="{BB962C8B-B14F-4D97-AF65-F5344CB8AC3E}">
        <p14:creationId xmlns:p14="http://schemas.microsoft.com/office/powerpoint/2010/main" val="3146706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2"/>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53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6742953"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Google Shape;133;p3"/>
          <p:cNvSpPr txBox="1"/>
          <p:nvPr/>
        </p:nvSpPr>
        <p:spPr>
          <a:xfrm>
            <a:off x="1335799" y="1158949"/>
            <a:ext cx="5461225" cy="1118087"/>
          </a:xfrm>
          <a:prstGeom prst="rect">
            <a:avLst/>
          </a:prstGeom>
        </p:spPr>
        <p:txBody>
          <a:bodyPr spcFirstLastPara="1" vert="horz" lIns="91440" tIns="45720" rIns="91440" bIns="45720" rtlCol="0" anchor="b" anchorCtr="0">
            <a:normAutofit/>
          </a:bodyPr>
          <a:lstStyle/>
          <a:p>
            <a:pPr algn="ctr">
              <a:lnSpc>
                <a:spcPct val="90000"/>
              </a:lnSpc>
              <a:spcBef>
                <a:spcPct val="0"/>
              </a:spcBef>
              <a:spcAft>
                <a:spcPts val="600"/>
              </a:spcAft>
              <a:buClr>
                <a:srgbClr val="C00000"/>
              </a:buClr>
              <a:buSzPts val="3600"/>
            </a:pPr>
            <a:r>
              <a:rPr lang="en-US" sz="3000" b="1" kern="1200" dirty="0">
                <a:solidFill>
                  <a:schemeClr val="tx1">
                    <a:lumMod val="65000"/>
                    <a:lumOff val="35000"/>
                  </a:schemeClr>
                </a:solidFill>
                <a:latin typeface="+mj-lt"/>
                <a:ea typeface="+mj-ea"/>
                <a:cs typeface="+mj-cs"/>
                <a:sym typeface="Raleway"/>
              </a:rPr>
              <a:t>WELS Lutheran Schools</a:t>
            </a:r>
            <a:endParaRPr lang="en-US" sz="3000" kern="1200" dirty="0">
              <a:solidFill>
                <a:schemeClr val="tx1">
                  <a:lumMod val="65000"/>
                  <a:lumOff val="35000"/>
                </a:schemeClr>
              </a:solidFill>
              <a:latin typeface="+mj-lt"/>
              <a:ea typeface="+mj-ea"/>
              <a:cs typeface="+mj-cs"/>
              <a:sym typeface="Arial"/>
            </a:endParaRPr>
          </a:p>
          <a:p>
            <a:pPr algn="ctr">
              <a:lnSpc>
                <a:spcPct val="90000"/>
              </a:lnSpc>
              <a:spcBef>
                <a:spcPct val="0"/>
              </a:spcBef>
              <a:spcAft>
                <a:spcPts val="600"/>
              </a:spcAft>
              <a:buClr>
                <a:srgbClr val="44546A"/>
              </a:buClr>
              <a:buSzPts val="2400"/>
            </a:pPr>
            <a:r>
              <a:rPr lang="en-US" sz="3000" b="1" kern="1200" dirty="0">
                <a:solidFill>
                  <a:schemeClr val="tx1">
                    <a:lumMod val="65000"/>
                    <a:lumOff val="35000"/>
                  </a:schemeClr>
                </a:solidFill>
                <a:latin typeface="+mj-lt"/>
                <a:ea typeface="+mj-ea"/>
                <a:cs typeface="+mj-cs"/>
              </a:rPr>
              <a:t>Part-Time Specialists</a:t>
            </a:r>
          </a:p>
          <a:p>
            <a:pPr algn="ctr">
              <a:lnSpc>
                <a:spcPct val="90000"/>
              </a:lnSpc>
              <a:spcBef>
                <a:spcPct val="0"/>
              </a:spcBef>
              <a:spcAft>
                <a:spcPts val="600"/>
              </a:spcAft>
              <a:buClr>
                <a:srgbClr val="44546A"/>
              </a:buClr>
              <a:buSzPts val="2400"/>
            </a:pPr>
            <a:endParaRPr lang="en-US" sz="3000" b="1" kern="1200" dirty="0">
              <a:solidFill>
                <a:schemeClr val="tx1">
                  <a:lumMod val="65000"/>
                  <a:lumOff val="35000"/>
                </a:schemeClr>
              </a:solidFill>
              <a:latin typeface="+mj-lt"/>
              <a:ea typeface="+mj-ea"/>
              <a:cs typeface="+mj-cs"/>
            </a:endParaRPr>
          </a:p>
        </p:txBody>
      </p:sp>
      <p:sp>
        <p:nvSpPr>
          <p:cNvPr id="136" name="Google Shape;136;p3"/>
          <p:cNvSpPr txBox="1"/>
          <p:nvPr/>
        </p:nvSpPr>
        <p:spPr>
          <a:xfrm>
            <a:off x="1335799" y="2563907"/>
            <a:ext cx="5461225" cy="2976191"/>
          </a:xfrm>
          <a:prstGeom prst="rect">
            <a:avLst/>
          </a:prstGeom>
        </p:spPr>
        <p:txBody>
          <a:bodyPr spcFirstLastPara="1" vert="horz" lIns="91440" tIns="45720" rIns="91440" bIns="45720" rtlCol="0" anchor="t" anchorCtr="0">
            <a:normAutofit/>
          </a:bodyPr>
          <a:lstStyle/>
          <a:p>
            <a:pPr>
              <a:lnSpc>
                <a:spcPct val="90000"/>
              </a:lnSpc>
              <a:spcAft>
                <a:spcPts val="600"/>
              </a:spcAft>
              <a:buClr>
                <a:srgbClr val="000000"/>
              </a:buClr>
              <a:buSzPts val="1800"/>
            </a:pPr>
            <a:r>
              <a:rPr lang="en-US" sz="2000" b="1" dirty="0">
                <a:solidFill>
                  <a:schemeClr val="tx1">
                    <a:lumMod val="65000"/>
                    <a:lumOff val="35000"/>
                  </a:schemeClr>
                </a:solidFill>
              </a:rPr>
              <a:t>Melanie Giddings</a:t>
            </a:r>
            <a:endParaRPr lang="en-US" dirty="0">
              <a:cs typeface="Arial"/>
            </a:endParaRPr>
          </a:p>
          <a:p>
            <a:pPr marL="228600" indent="-228600">
              <a:lnSpc>
                <a:spcPct val="90000"/>
              </a:lnSpc>
              <a:spcAft>
                <a:spcPts val="600"/>
              </a:spcAft>
              <a:buClr>
                <a:srgbClr val="000000"/>
              </a:buClr>
              <a:buSzPts val="1800"/>
              <a:buFont typeface="Arial" panose="020B0604020202020204" pitchFamily="34" charset="0"/>
              <a:buChar char="•"/>
            </a:pPr>
            <a:r>
              <a:rPr lang="en-US" sz="2000" dirty="0">
                <a:solidFill>
                  <a:schemeClr val="tx1">
                    <a:lumMod val="65000"/>
                    <a:lumOff val="35000"/>
                  </a:schemeClr>
                </a:solidFill>
                <a:sym typeface="Calibri"/>
              </a:rPr>
              <a:t>New WELS Theology Standards and Curriculum Coordinator</a:t>
            </a:r>
            <a:endParaRPr lang="en-US" sz="2000" dirty="0">
              <a:solidFill>
                <a:schemeClr val="tx1">
                  <a:lumMod val="65000"/>
                  <a:lumOff val="35000"/>
                </a:schemeClr>
              </a:solidFill>
              <a:cs typeface="Arial"/>
            </a:endParaRPr>
          </a:p>
          <a:p>
            <a:pPr marL="228600" indent="-228600">
              <a:lnSpc>
                <a:spcPct val="90000"/>
              </a:lnSpc>
              <a:spcAft>
                <a:spcPts val="600"/>
              </a:spcAft>
              <a:buSzPts val="1800"/>
              <a:buFont typeface="Arial" panose="020B0604020202020204" pitchFamily="34" charset="0"/>
              <a:buChar char="•"/>
            </a:pPr>
            <a:r>
              <a:rPr lang="en-US" sz="2000" dirty="0">
                <a:solidFill>
                  <a:schemeClr val="tx1">
                    <a:lumMod val="65000"/>
                    <a:lumOff val="35000"/>
                  </a:schemeClr>
                </a:solidFill>
              </a:rPr>
              <a:t>50% WELS, 50% Fox Valley</a:t>
            </a:r>
            <a:endParaRPr lang="en-US" sz="2000" dirty="0">
              <a:solidFill>
                <a:schemeClr val="tx1">
                  <a:lumMod val="65000"/>
                  <a:lumOff val="35000"/>
                </a:schemeClr>
              </a:solidFill>
              <a:cs typeface="Arial"/>
            </a:endParaRPr>
          </a:p>
          <a:p>
            <a:pPr marL="228600" indent="-228600">
              <a:lnSpc>
                <a:spcPct val="90000"/>
              </a:lnSpc>
              <a:spcAft>
                <a:spcPts val="600"/>
              </a:spcAft>
              <a:buClr>
                <a:srgbClr val="000000"/>
              </a:buClr>
              <a:buSzPts val="1800"/>
              <a:buFont typeface="Arial" panose="020B0604020202020204" pitchFamily="34" charset="0"/>
              <a:buChar char="•"/>
            </a:pPr>
            <a:endParaRPr lang="en-US" sz="2000" dirty="0">
              <a:solidFill>
                <a:schemeClr val="tx1">
                  <a:lumMod val="65000"/>
                  <a:lumOff val="35000"/>
                </a:schemeClr>
              </a:solidFill>
              <a:cs typeface="Arial"/>
            </a:endParaRPr>
          </a:p>
          <a:p>
            <a:pPr>
              <a:lnSpc>
                <a:spcPct val="90000"/>
              </a:lnSpc>
              <a:spcAft>
                <a:spcPts val="600"/>
              </a:spcAft>
              <a:buSzPts val="1800"/>
            </a:pPr>
            <a:r>
              <a:rPr lang="en-US" sz="2000" b="1" dirty="0">
                <a:solidFill>
                  <a:schemeClr val="tx1">
                    <a:lumMod val="65000"/>
                    <a:lumOff val="35000"/>
                  </a:schemeClr>
                </a:solidFill>
              </a:rPr>
              <a:t>James Sievert</a:t>
            </a:r>
            <a:endParaRPr lang="en-US" sz="2000" b="1" dirty="0">
              <a:solidFill>
                <a:schemeClr val="tx1">
                  <a:lumMod val="65000"/>
                  <a:lumOff val="35000"/>
                </a:schemeClr>
              </a:solidFill>
              <a:cs typeface="Arial"/>
            </a:endParaRPr>
          </a:p>
          <a:p>
            <a:pPr marL="228600" indent="-228600">
              <a:lnSpc>
                <a:spcPct val="90000"/>
              </a:lnSpc>
              <a:spcAft>
                <a:spcPts val="600"/>
              </a:spcAft>
              <a:buSzPts val="1800"/>
              <a:buFont typeface="Arial" panose="020B0604020202020204" pitchFamily="34" charset="0"/>
              <a:buChar char="•"/>
            </a:pPr>
            <a:r>
              <a:rPr lang="en-US" sz="2000" dirty="0">
                <a:solidFill>
                  <a:schemeClr val="tx1">
                    <a:lumMod val="65000"/>
                    <a:lumOff val="35000"/>
                  </a:schemeClr>
                </a:solidFill>
              </a:rPr>
              <a:t>WELS School Consulting Services</a:t>
            </a:r>
            <a:endParaRPr lang="en-US" sz="2000" dirty="0">
              <a:solidFill>
                <a:schemeClr val="tx1">
                  <a:lumMod val="65000"/>
                  <a:lumOff val="35000"/>
                </a:schemeClr>
              </a:solidFill>
              <a:cs typeface="Arial"/>
            </a:endParaRPr>
          </a:p>
          <a:p>
            <a:pPr marL="228600" indent="-228600">
              <a:lnSpc>
                <a:spcPct val="90000"/>
              </a:lnSpc>
              <a:spcAft>
                <a:spcPts val="600"/>
              </a:spcAft>
              <a:buSzPts val="1800"/>
              <a:buFont typeface="Arial" panose="020B0604020202020204" pitchFamily="34" charset="0"/>
              <a:buChar char="•"/>
            </a:pPr>
            <a:r>
              <a:rPr lang="en-US" sz="2000" dirty="0">
                <a:solidFill>
                  <a:schemeClr val="tx1">
                    <a:lumMod val="65000"/>
                    <a:lumOff val="35000"/>
                  </a:schemeClr>
                </a:solidFill>
              </a:rPr>
              <a:t>25% plus </a:t>
            </a:r>
            <a:endParaRPr lang="en-US" sz="2000" dirty="0">
              <a:solidFill>
                <a:schemeClr val="tx1">
                  <a:lumMod val="65000"/>
                  <a:lumOff val="35000"/>
                </a:schemeClr>
              </a:solidFill>
              <a:cs typeface="Arial"/>
            </a:endParaRPr>
          </a:p>
        </p:txBody>
      </p:sp>
      <p:pic>
        <p:nvPicPr>
          <p:cNvPr id="135" name="Google Shape;135;p3"/>
          <p:cNvPicPr preferRelativeResize="0"/>
          <p:nvPr/>
        </p:nvPicPr>
        <p:blipFill rotWithShape="1">
          <a:blip r:embed="rId3"/>
          <a:srcRect t="2200" r="5" b="4310"/>
          <a:stretch/>
        </p:blipFill>
        <p:spPr>
          <a:xfrm flipH="1">
            <a:off x="8779933" y="685798"/>
            <a:ext cx="2726267" cy="2421467"/>
          </a:xfrm>
          <a:prstGeom prst="rect">
            <a:avLst/>
          </a:prstGeom>
        </p:spPr>
      </p:pic>
      <p:pic>
        <p:nvPicPr>
          <p:cNvPr id="2" name="Picture 2" descr="A person in a red shirt&#10;&#10;Description automatically generated">
            <a:extLst>
              <a:ext uri="{FF2B5EF4-FFF2-40B4-BE49-F238E27FC236}">
                <a16:creationId xmlns:a16="http://schemas.microsoft.com/office/drawing/2014/main" id="{C298C513-C690-4629-EE58-7C8899311DBE}"/>
              </a:ext>
            </a:extLst>
          </p:cNvPr>
          <p:cNvPicPr>
            <a:picLocks noChangeAspect="1"/>
          </p:cNvPicPr>
          <p:nvPr/>
        </p:nvPicPr>
        <p:blipFill rotWithShape="1">
          <a:blip r:embed="rId4"/>
          <a:srcRect t="10949" r="-1" b="29129"/>
          <a:stretch/>
        </p:blipFill>
        <p:spPr>
          <a:xfrm>
            <a:off x="8779933" y="3750732"/>
            <a:ext cx="2726267" cy="2421467"/>
          </a:xfrm>
          <a:prstGeom prst="rect">
            <a:avLst/>
          </a:prstGeom>
        </p:spPr>
      </p:pic>
      <p:sp>
        <p:nvSpPr>
          <p:cNvPr id="134" name="Google Shape;134;p3"/>
          <p:cNvSpPr txBox="1"/>
          <p:nvPr/>
        </p:nvSpPr>
        <p:spPr>
          <a:xfrm>
            <a:off x="226967" y="5654133"/>
            <a:ext cx="1559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800"/>
            </a:pPr>
            <a:endParaRPr sz="2400" kern="0">
              <a:solidFill>
                <a:srgbClr val="000000"/>
              </a:solidFill>
              <a:latin typeface="Source Sans Pro"/>
              <a:ea typeface="Source Sans Pro"/>
              <a:cs typeface="Source Sans Pro"/>
              <a:sym typeface="Source Sans Pro"/>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D333DA-9318-8D4C-636A-02A71C4BBE8F}"/>
              </a:ext>
            </a:extLst>
          </p:cNvPr>
          <p:cNvSpPr/>
          <p:nvPr/>
        </p:nvSpPr>
        <p:spPr>
          <a:xfrm>
            <a:off x="0" y="0"/>
            <a:ext cx="12192000" cy="17555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spc="400">
                <a:solidFill>
                  <a:prstClr val="white"/>
                </a:solidFill>
                <a:latin typeface="Corbel" panose="020B0503020204020204" pitchFamily="34" charset="0"/>
                <a:cs typeface="Calibri" panose="020F0502020204030204" pitchFamily="34" charset="0"/>
                <a:sym typeface="Arial"/>
              </a:rPr>
              <a:t>Church &amp; School Consultations</a:t>
            </a:r>
          </a:p>
        </p:txBody>
      </p:sp>
      <p:grpSp>
        <p:nvGrpSpPr>
          <p:cNvPr id="47" name="Group 46">
            <a:extLst>
              <a:ext uri="{FF2B5EF4-FFF2-40B4-BE49-F238E27FC236}">
                <a16:creationId xmlns:a16="http://schemas.microsoft.com/office/drawing/2014/main" id="{0067D880-372F-46D5-FC61-D1EBAB12962A}"/>
              </a:ext>
            </a:extLst>
          </p:cNvPr>
          <p:cNvGrpSpPr/>
          <p:nvPr/>
        </p:nvGrpSpPr>
        <p:grpSpPr>
          <a:xfrm>
            <a:off x="0" y="1739900"/>
            <a:ext cx="3048000" cy="2511547"/>
            <a:chOff x="0" y="1739900"/>
            <a:chExt cx="4064000" cy="2511546"/>
          </a:xfrm>
          <a:solidFill>
            <a:schemeClr val="bg1">
              <a:lumMod val="95000"/>
            </a:schemeClr>
          </a:solidFill>
        </p:grpSpPr>
        <p:sp>
          <p:nvSpPr>
            <p:cNvPr id="3" name="Rectangle 2">
              <a:extLst>
                <a:ext uri="{FF2B5EF4-FFF2-40B4-BE49-F238E27FC236}">
                  <a16:creationId xmlns:a16="http://schemas.microsoft.com/office/drawing/2014/main" id="{471D2EDB-2318-7560-9FF2-503983873D6E}"/>
                </a:ext>
              </a:extLst>
            </p:cNvPr>
            <p:cNvSpPr/>
            <p:nvPr/>
          </p:nvSpPr>
          <p:spPr>
            <a:xfrm>
              <a:off x="0" y="1739900"/>
              <a:ext cx="4064000" cy="2511546"/>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pic>
          <p:nvPicPr>
            <p:cNvPr id="5" name="Picture 4" descr="A picture containing businesscard&#10;&#10;Description automatically generated">
              <a:extLst>
                <a:ext uri="{FF2B5EF4-FFF2-40B4-BE49-F238E27FC236}">
                  <a16:creationId xmlns:a16="http://schemas.microsoft.com/office/drawing/2014/main" id="{53FBC43F-F3FB-BE40-3441-031E69A30FEB}"/>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31352" y="1955971"/>
              <a:ext cx="1048545" cy="787138"/>
            </a:xfrm>
            <a:prstGeom prst="rect">
              <a:avLst/>
            </a:prstGeom>
            <a:grpFill/>
          </p:spPr>
        </p:pic>
        <p:sp>
          <p:nvSpPr>
            <p:cNvPr id="6" name="TextBox 5">
              <a:extLst>
                <a:ext uri="{FF2B5EF4-FFF2-40B4-BE49-F238E27FC236}">
                  <a16:creationId xmlns:a16="http://schemas.microsoft.com/office/drawing/2014/main" id="{1658607D-4BBF-081F-88F7-8EB84B180F06}"/>
                </a:ext>
              </a:extLst>
            </p:cNvPr>
            <p:cNvSpPr txBox="1"/>
            <p:nvPr/>
          </p:nvSpPr>
          <p:spPr>
            <a:xfrm>
              <a:off x="160641" y="2788767"/>
              <a:ext cx="3783035" cy="1200329"/>
            </a:xfrm>
            <a:prstGeom prst="rect">
              <a:avLst/>
            </a:prstGeom>
            <a:grpFill/>
          </p:spPr>
          <p:txBody>
            <a:bodyPr wrap="square" rtlCol="0">
              <a:spAutoFit/>
            </a:bodyPr>
            <a:lstStyle/>
            <a:p>
              <a:pPr algn="ctr" defTabSz="914377"/>
              <a:r>
                <a:rPr lang="en-US" sz="2400" b="1">
                  <a:solidFill>
                    <a:srgbClr val="002060"/>
                  </a:solidFill>
                  <a:latin typeface="Corbel" panose="020B0503020204020204" pitchFamily="34" charset="0"/>
                  <a:cs typeface="Calibri" panose="020F0502020204030204" pitchFamily="34" charset="0"/>
                  <a:sym typeface="Arial"/>
                </a:rPr>
                <a:t>Self-Assessment &amp; Adjustment Program (SAA)</a:t>
              </a:r>
            </a:p>
          </p:txBody>
        </p:sp>
      </p:grpSp>
      <p:grpSp>
        <p:nvGrpSpPr>
          <p:cNvPr id="48" name="Group 47">
            <a:extLst>
              <a:ext uri="{FF2B5EF4-FFF2-40B4-BE49-F238E27FC236}">
                <a16:creationId xmlns:a16="http://schemas.microsoft.com/office/drawing/2014/main" id="{EABD367C-4638-9D41-EA39-028F7F644AFE}"/>
              </a:ext>
            </a:extLst>
          </p:cNvPr>
          <p:cNvGrpSpPr/>
          <p:nvPr/>
        </p:nvGrpSpPr>
        <p:grpSpPr>
          <a:xfrm>
            <a:off x="3037990" y="1739506"/>
            <a:ext cx="3058007" cy="2511547"/>
            <a:chOff x="4064000" y="1739900"/>
            <a:chExt cx="4064000" cy="2511546"/>
          </a:xfrm>
          <a:solidFill>
            <a:schemeClr val="bg1">
              <a:lumMod val="85000"/>
            </a:schemeClr>
          </a:solidFill>
        </p:grpSpPr>
        <p:sp>
          <p:nvSpPr>
            <p:cNvPr id="8" name="Rectangle 7">
              <a:extLst>
                <a:ext uri="{FF2B5EF4-FFF2-40B4-BE49-F238E27FC236}">
                  <a16:creationId xmlns:a16="http://schemas.microsoft.com/office/drawing/2014/main" id="{0AFE184B-463A-C85A-AE5D-6F9010C7F104}"/>
                </a:ext>
              </a:extLst>
            </p:cNvPr>
            <p:cNvSpPr/>
            <p:nvPr/>
          </p:nvSpPr>
          <p:spPr>
            <a:xfrm>
              <a:off x="4064000" y="1739900"/>
              <a:ext cx="4064000" cy="2511546"/>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sp>
          <p:nvSpPr>
            <p:cNvPr id="26" name="TextBox 25">
              <a:extLst>
                <a:ext uri="{FF2B5EF4-FFF2-40B4-BE49-F238E27FC236}">
                  <a16:creationId xmlns:a16="http://schemas.microsoft.com/office/drawing/2014/main" id="{68EDB7C7-6370-B86B-C8E4-2F7E02B10A50}"/>
                </a:ext>
              </a:extLst>
            </p:cNvPr>
            <p:cNvSpPr txBox="1"/>
            <p:nvPr/>
          </p:nvSpPr>
          <p:spPr>
            <a:xfrm>
              <a:off x="4425218" y="2837682"/>
              <a:ext cx="3415015" cy="1138773"/>
            </a:xfrm>
            <a:prstGeom prst="rect">
              <a:avLst/>
            </a:prstGeom>
            <a:grpFill/>
          </p:spPr>
          <p:txBody>
            <a:bodyPr wrap="square" rtlCol="0">
              <a:spAutoFit/>
            </a:bodyPr>
            <a:lstStyle/>
            <a:p>
              <a:pPr algn="ctr" defTabSz="914377"/>
              <a:r>
                <a:rPr lang="en-US" sz="2800" b="1">
                  <a:solidFill>
                    <a:srgbClr val="002060"/>
                  </a:solidFill>
                  <a:latin typeface="Corbel" panose="020B0503020204020204" pitchFamily="34" charset="0"/>
                  <a:cs typeface="Calibri" panose="020F0502020204030204" pitchFamily="34" charset="0"/>
                  <a:sym typeface="Arial"/>
                </a:rPr>
                <a:t>AXIS Program </a:t>
              </a:r>
            </a:p>
            <a:p>
              <a:pPr algn="ctr" defTabSz="914377"/>
              <a:r>
                <a:rPr lang="en-US" sz="2000" b="1">
                  <a:solidFill>
                    <a:srgbClr val="002060"/>
                  </a:solidFill>
                  <a:latin typeface="Corbel" panose="020B0503020204020204" pitchFamily="34" charset="0"/>
                  <a:cs typeface="Calibri" panose="020F0502020204030204" pitchFamily="34" charset="0"/>
                  <a:sym typeface="Arial"/>
                </a:rPr>
                <a:t>(Long-Range Planning)</a:t>
              </a:r>
            </a:p>
          </p:txBody>
        </p:sp>
        <p:pic>
          <p:nvPicPr>
            <p:cNvPr id="28" name="Picture 27">
              <a:extLst>
                <a:ext uri="{FF2B5EF4-FFF2-40B4-BE49-F238E27FC236}">
                  <a16:creationId xmlns:a16="http://schemas.microsoft.com/office/drawing/2014/main" id="{7FE7FAB7-BC96-CD8B-D5C5-FBFE397CA8E1}"/>
                </a:ext>
              </a:extLst>
            </p:cNvPr>
            <p:cNvPicPr>
              <a:picLocks noChangeAspect="1"/>
            </p:cNvPicPr>
            <p:nvPr/>
          </p:nvPicPr>
          <p:blipFill>
            <a:blip r:embed="rId4">
              <a:clrChange>
                <a:clrFrom>
                  <a:srgbClr val="FFFFFF"/>
                </a:clrFrom>
                <a:clrTo>
                  <a:srgbClr val="FFFFFF">
                    <a:alpha val="0"/>
                  </a:srgbClr>
                </a:clrTo>
              </a:clrChange>
              <a:duotone>
                <a:prstClr val="black"/>
                <a:schemeClr val="accent1">
                  <a:tint val="45000"/>
                  <a:satMod val="400000"/>
                </a:schemeClr>
              </a:duotone>
            </a:blip>
            <a:stretch>
              <a:fillRect/>
            </a:stretch>
          </p:blipFill>
          <p:spPr>
            <a:xfrm>
              <a:off x="5534448" y="1956365"/>
              <a:ext cx="1127609" cy="901000"/>
            </a:xfrm>
            <a:prstGeom prst="rect">
              <a:avLst/>
            </a:prstGeom>
            <a:grpFill/>
          </p:spPr>
        </p:pic>
      </p:grpSp>
      <p:grpSp>
        <p:nvGrpSpPr>
          <p:cNvPr id="20" name="Group 19">
            <a:extLst>
              <a:ext uri="{FF2B5EF4-FFF2-40B4-BE49-F238E27FC236}">
                <a16:creationId xmlns:a16="http://schemas.microsoft.com/office/drawing/2014/main" id="{18156C65-92A0-C5BA-26BB-993D975857B7}"/>
              </a:ext>
            </a:extLst>
          </p:cNvPr>
          <p:cNvGrpSpPr/>
          <p:nvPr/>
        </p:nvGrpSpPr>
        <p:grpSpPr>
          <a:xfrm>
            <a:off x="6095998" y="1739801"/>
            <a:ext cx="3104164" cy="2511547"/>
            <a:chOff x="6095998" y="1739801"/>
            <a:chExt cx="3104164" cy="2511547"/>
          </a:xfrm>
        </p:grpSpPr>
        <p:sp>
          <p:nvSpPr>
            <p:cNvPr id="9" name="Rectangle 8">
              <a:extLst>
                <a:ext uri="{FF2B5EF4-FFF2-40B4-BE49-F238E27FC236}">
                  <a16:creationId xmlns:a16="http://schemas.microsoft.com/office/drawing/2014/main" id="{B78EEB8D-912E-E88B-AB20-8C8F6E3C50CF}"/>
                </a:ext>
              </a:extLst>
            </p:cNvPr>
            <p:cNvSpPr/>
            <p:nvPr/>
          </p:nvSpPr>
          <p:spPr>
            <a:xfrm>
              <a:off x="6095998" y="1739801"/>
              <a:ext cx="3104164" cy="2511547"/>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grpSp>
          <p:nvGrpSpPr>
            <p:cNvPr id="19" name="Group 18">
              <a:extLst>
                <a:ext uri="{FF2B5EF4-FFF2-40B4-BE49-F238E27FC236}">
                  <a16:creationId xmlns:a16="http://schemas.microsoft.com/office/drawing/2014/main" id="{79FE69D2-A61C-0618-FB9F-2A2678CD3B0F}"/>
                </a:ext>
              </a:extLst>
            </p:cNvPr>
            <p:cNvGrpSpPr/>
            <p:nvPr/>
          </p:nvGrpSpPr>
          <p:grpSpPr>
            <a:xfrm>
              <a:off x="6095999" y="1955971"/>
              <a:ext cx="3104163" cy="2130844"/>
              <a:chOff x="6095999" y="1955971"/>
              <a:chExt cx="3104163" cy="2130844"/>
            </a:xfrm>
          </p:grpSpPr>
          <p:sp>
            <p:nvSpPr>
              <p:cNvPr id="30" name="TextBox 29">
                <a:extLst>
                  <a:ext uri="{FF2B5EF4-FFF2-40B4-BE49-F238E27FC236}">
                    <a16:creationId xmlns:a16="http://schemas.microsoft.com/office/drawing/2014/main" id="{6090A414-222D-7C16-3186-9C47C7F7D8DB}"/>
                  </a:ext>
                </a:extLst>
              </p:cNvPr>
              <p:cNvSpPr txBox="1"/>
              <p:nvPr/>
            </p:nvSpPr>
            <p:spPr>
              <a:xfrm>
                <a:off x="6095999" y="2886486"/>
                <a:ext cx="3104163" cy="1200329"/>
              </a:xfrm>
              <a:prstGeom prst="rect">
                <a:avLst/>
              </a:prstGeom>
              <a:noFill/>
            </p:spPr>
            <p:txBody>
              <a:bodyPr wrap="square" rtlCol="0">
                <a:spAutoFit/>
              </a:bodyPr>
              <a:lstStyle/>
              <a:p>
                <a:pPr algn="ctr" defTabSz="914377"/>
                <a:r>
                  <a:rPr lang="en-US" sz="2400" b="1">
                    <a:solidFill>
                      <a:srgbClr val="002060"/>
                    </a:solidFill>
                    <a:latin typeface="Corbel" panose="020B0503020204020204" pitchFamily="34" charset="0"/>
                    <a:cs typeface="Calibri" panose="020F0502020204030204" pitchFamily="34" charset="0"/>
                    <a:sym typeface="Arial"/>
                  </a:rPr>
                  <a:t>Ministry Organization &amp; Staffing Evaluation (MOSE)</a:t>
                </a:r>
              </a:p>
            </p:txBody>
          </p:sp>
          <p:pic>
            <p:nvPicPr>
              <p:cNvPr id="32" name="Picture 31">
                <a:extLst>
                  <a:ext uri="{FF2B5EF4-FFF2-40B4-BE49-F238E27FC236}">
                    <a16:creationId xmlns:a16="http://schemas.microsoft.com/office/drawing/2014/main" id="{E2A554CF-30C9-7FCC-40EA-7FE2A8D71497}"/>
                  </a:ext>
                </a:extLst>
              </p:cNvPr>
              <p:cNvPicPr>
                <a:picLocks noChangeAspect="1"/>
              </p:cNvPicPr>
              <p:nvPr/>
            </p:nvPicPr>
            <p:blipFill>
              <a:blip r:embed="rId5">
                <a:clrChange>
                  <a:clrFrom>
                    <a:srgbClr val="FFFFFF"/>
                  </a:clrFrom>
                  <a:clrTo>
                    <a:srgbClr val="FFFFFF">
                      <a:alpha val="0"/>
                    </a:srgbClr>
                  </a:clrTo>
                </a:clrChange>
                <a:duotone>
                  <a:prstClr val="black"/>
                  <a:schemeClr val="accent1">
                    <a:tint val="45000"/>
                    <a:satMod val="400000"/>
                  </a:schemeClr>
                </a:duotone>
              </a:blip>
              <a:stretch>
                <a:fillRect/>
              </a:stretch>
            </p:blipFill>
            <p:spPr>
              <a:xfrm>
                <a:off x="7213451" y="1955971"/>
                <a:ext cx="904906" cy="890582"/>
              </a:xfrm>
              <a:prstGeom prst="rect">
                <a:avLst/>
              </a:prstGeom>
              <a:noFill/>
            </p:spPr>
          </p:pic>
        </p:grpSp>
      </p:grpSp>
      <p:grpSp>
        <p:nvGrpSpPr>
          <p:cNvPr id="50" name="Group 49">
            <a:extLst>
              <a:ext uri="{FF2B5EF4-FFF2-40B4-BE49-F238E27FC236}">
                <a16:creationId xmlns:a16="http://schemas.microsoft.com/office/drawing/2014/main" id="{550FF562-0516-1342-FED5-CC83442115F8}"/>
              </a:ext>
            </a:extLst>
          </p:cNvPr>
          <p:cNvGrpSpPr/>
          <p:nvPr/>
        </p:nvGrpSpPr>
        <p:grpSpPr>
          <a:xfrm>
            <a:off x="9189254" y="1739901"/>
            <a:ext cx="2988759" cy="2505280"/>
            <a:chOff x="0" y="4251446"/>
            <a:chExt cx="3048000" cy="2606554"/>
          </a:xfrm>
          <a:solidFill>
            <a:schemeClr val="bg1">
              <a:lumMod val="85000"/>
            </a:schemeClr>
          </a:solidFill>
        </p:grpSpPr>
        <p:sp>
          <p:nvSpPr>
            <p:cNvPr id="12" name="Rectangle 11">
              <a:extLst>
                <a:ext uri="{FF2B5EF4-FFF2-40B4-BE49-F238E27FC236}">
                  <a16:creationId xmlns:a16="http://schemas.microsoft.com/office/drawing/2014/main" id="{1537F1A9-0C03-C812-8232-A9F04336BDF0}"/>
                </a:ext>
              </a:extLst>
            </p:cNvPr>
            <p:cNvSpPr/>
            <p:nvPr/>
          </p:nvSpPr>
          <p:spPr>
            <a:xfrm>
              <a:off x="0" y="4251446"/>
              <a:ext cx="3048000" cy="260655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pic>
          <p:nvPicPr>
            <p:cNvPr id="1026" name="Picture 2" descr="Accredited School - St. Matthew's">
              <a:extLst>
                <a:ext uri="{FF2B5EF4-FFF2-40B4-BE49-F238E27FC236}">
                  <a16:creationId xmlns:a16="http://schemas.microsoft.com/office/drawing/2014/main" id="{CFEAE538-E16F-9B5B-77FA-5688B281CC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9355"/>
            <a:stretch/>
          </p:blipFill>
          <p:spPr bwMode="auto">
            <a:xfrm>
              <a:off x="805779" y="4648649"/>
              <a:ext cx="1577909" cy="782191"/>
            </a:xfrm>
            <a:prstGeom prst="rect">
              <a:avLst/>
            </a:prstGeom>
            <a:grpFill/>
          </p:spPr>
        </p:pic>
        <p:sp>
          <p:nvSpPr>
            <p:cNvPr id="33" name="TextBox 32">
              <a:extLst>
                <a:ext uri="{FF2B5EF4-FFF2-40B4-BE49-F238E27FC236}">
                  <a16:creationId xmlns:a16="http://schemas.microsoft.com/office/drawing/2014/main" id="{4DAF62E6-E6FD-8464-C175-86773BE2CECD}"/>
                </a:ext>
              </a:extLst>
            </p:cNvPr>
            <p:cNvSpPr txBox="1"/>
            <p:nvPr/>
          </p:nvSpPr>
          <p:spPr>
            <a:xfrm>
              <a:off x="324493" y="5430840"/>
              <a:ext cx="2469267" cy="1376938"/>
            </a:xfrm>
            <a:prstGeom prst="rect">
              <a:avLst/>
            </a:prstGeom>
            <a:grpFill/>
          </p:spPr>
          <p:txBody>
            <a:bodyPr wrap="square" rtlCol="0">
              <a:spAutoFit/>
            </a:bodyPr>
            <a:lstStyle/>
            <a:p>
              <a:pPr algn="ctr" defTabSz="914377"/>
              <a:r>
                <a:rPr lang="en-US" sz="2800" b="1">
                  <a:solidFill>
                    <a:srgbClr val="002060"/>
                  </a:solidFill>
                  <a:latin typeface="Corbel" panose="020B0503020204020204" pitchFamily="34" charset="0"/>
                  <a:cs typeface="Calibri" panose="020F0502020204030204" pitchFamily="34" charset="0"/>
                  <a:sym typeface="Arial"/>
                </a:rPr>
                <a:t>WELS School Accreditation </a:t>
              </a:r>
              <a:r>
                <a:rPr lang="en-US" sz="2400" b="1">
                  <a:solidFill>
                    <a:srgbClr val="002060"/>
                  </a:solidFill>
                  <a:latin typeface="Corbel" panose="020B0503020204020204" pitchFamily="34" charset="0"/>
                  <a:cs typeface="Calibri" panose="020F0502020204030204" pitchFamily="34" charset="0"/>
                  <a:sym typeface="Arial"/>
                </a:rPr>
                <a:t>(WELSSA)</a:t>
              </a:r>
            </a:p>
          </p:txBody>
        </p:sp>
      </p:grpSp>
      <p:grpSp>
        <p:nvGrpSpPr>
          <p:cNvPr id="51" name="Group 50">
            <a:extLst>
              <a:ext uri="{FF2B5EF4-FFF2-40B4-BE49-F238E27FC236}">
                <a16:creationId xmlns:a16="http://schemas.microsoft.com/office/drawing/2014/main" id="{346F1E88-26C7-CE45-5C0D-D856F89BD10F}"/>
              </a:ext>
            </a:extLst>
          </p:cNvPr>
          <p:cNvGrpSpPr/>
          <p:nvPr/>
        </p:nvGrpSpPr>
        <p:grpSpPr>
          <a:xfrm>
            <a:off x="6094672" y="4251053"/>
            <a:ext cx="3093256" cy="2587258"/>
            <a:chOff x="3048000" y="4251446"/>
            <a:chExt cx="3048000" cy="2606554"/>
          </a:xfrm>
          <a:solidFill>
            <a:schemeClr val="bg1">
              <a:lumMod val="85000"/>
            </a:schemeClr>
          </a:solidFill>
        </p:grpSpPr>
        <p:sp>
          <p:nvSpPr>
            <p:cNvPr id="15" name="Rectangle 14">
              <a:extLst>
                <a:ext uri="{FF2B5EF4-FFF2-40B4-BE49-F238E27FC236}">
                  <a16:creationId xmlns:a16="http://schemas.microsoft.com/office/drawing/2014/main" id="{D3FF0D38-BD15-A67A-7149-341F3853614A}"/>
                </a:ext>
              </a:extLst>
            </p:cNvPr>
            <p:cNvSpPr/>
            <p:nvPr/>
          </p:nvSpPr>
          <p:spPr>
            <a:xfrm>
              <a:off x="3048000" y="4251446"/>
              <a:ext cx="3048000" cy="260655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sp>
          <p:nvSpPr>
            <p:cNvPr id="35" name="TextBox 34">
              <a:extLst>
                <a:ext uri="{FF2B5EF4-FFF2-40B4-BE49-F238E27FC236}">
                  <a16:creationId xmlns:a16="http://schemas.microsoft.com/office/drawing/2014/main" id="{BCAE3147-655F-EA02-8365-84CCDE65B638}"/>
                </a:ext>
              </a:extLst>
            </p:cNvPr>
            <p:cNvSpPr txBox="1"/>
            <p:nvPr/>
          </p:nvSpPr>
          <p:spPr>
            <a:xfrm>
              <a:off x="3149010" y="5296091"/>
              <a:ext cx="2909557" cy="1240288"/>
            </a:xfrm>
            <a:prstGeom prst="rect">
              <a:avLst/>
            </a:prstGeom>
            <a:grpFill/>
          </p:spPr>
          <p:txBody>
            <a:bodyPr wrap="square" rtlCol="0">
              <a:spAutoFit/>
            </a:bodyPr>
            <a:lstStyle/>
            <a:p>
              <a:pPr algn="ctr" defTabSz="914377"/>
              <a:r>
                <a:rPr lang="en-US" sz="2800" b="1">
                  <a:solidFill>
                    <a:srgbClr val="002060"/>
                  </a:solidFill>
                  <a:latin typeface="Corbel" panose="020B0503020204020204" pitchFamily="34" charset="0"/>
                  <a:cs typeface="Calibri" panose="020F0502020204030204" pitchFamily="34" charset="0"/>
                  <a:sym typeface="Arial"/>
                </a:rPr>
                <a:t>Everyone Outreach</a:t>
              </a:r>
            </a:p>
            <a:p>
              <a:pPr algn="ctr" defTabSz="914377"/>
              <a:r>
                <a:rPr lang="en-US" b="1">
                  <a:solidFill>
                    <a:srgbClr val="002060"/>
                  </a:solidFill>
                  <a:latin typeface="Corbel" panose="020B0503020204020204" pitchFamily="34" charset="0"/>
                  <a:cs typeface="Calibri" panose="020F0502020204030204" pitchFamily="34" charset="0"/>
                  <a:sym typeface="Arial"/>
                </a:rPr>
                <a:t>(Creating a Mission Culture)</a:t>
              </a:r>
            </a:p>
          </p:txBody>
        </p:sp>
        <p:pic>
          <p:nvPicPr>
            <p:cNvPr id="1029" name="Picture 5" descr="Wisconsin Lutheran Chapel &amp; Student Center | Announcements | 2-Day Outreach  Workshop">
              <a:extLst>
                <a:ext uri="{FF2B5EF4-FFF2-40B4-BE49-F238E27FC236}">
                  <a16:creationId xmlns:a16="http://schemas.microsoft.com/office/drawing/2014/main" id="{D621270A-4F38-2FA1-CA80-B698305ACAC8}"/>
                </a:ext>
              </a:extLst>
            </p:cNvPr>
            <p:cNvPicPr>
              <a:picLocks noChangeAspect="1" noChangeArrowheads="1"/>
            </p:cNvPicPr>
            <p:nvPr/>
          </p:nvPicPr>
          <p:blipFill rotWithShape="1">
            <a:blip r:embed="rId7">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825" t="26091" r="3170" b="18020"/>
            <a:stretch/>
          </p:blipFill>
          <p:spPr bwMode="auto">
            <a:xfrm>
              <a:off x="3551590" y="4633474"/>
              <a:ext cx="1928926" cy="680837"/>
            </a:xfrm>
            <a:prstGeom prst="rect">
              <a:avLst/>
            </a:prstGeom>
            <a:grpFill/>
          </p:spPr>
        </p:pic>
      </p:grpSp>
      <p:grpSp>
        <p:nvGrpSpPr>
          <p:cNvPr id="53" name="Group 52">
            <a:extLst>
              <a:ext uri="{FF2B5EF4-FFF2-40B4-BE49-F238E27FC236}">
                <a16:creationId xmlns:a16="http://schemas.microsoft.com/office/drawing/2014/main" id="{A08D34C0-599A-2D74-FA97-606693B84034}"/>
              </a:ext>
            </a:extLst>
          </p:cNvPr>
          <p:cNvGrpSpPr/>
          <p:nvPr/>
        </p:nvGrpSpPr>
        <p:grpSpPr>
          <a:xfrm>
            <a:off x="0" y="4251053"/>
            <a:ext cx="3037990" cy="2600088"/>
            <a:chOff x="9144000" y="4251446"/>
            <a:chExt cx="3048000" cy="2606554"/>
          </a:xfrm>
          <a:solidFill>
            <a:schemeClr val="bg1">
              <a:lumMod val="85000"/>
            </a:schemeClr>
          </a:solidFill>
        </p:grpSpPr>
        <p:sp>
          <p:nvSpPr>
            <p:cNvPr id="21" name="Rectangle 20">
              <a:extLst>
                <a:ext uri="{FF2B5EF4-FFF2-40B4-BE49-F238E27FC236}">
                  <a16:creationId xmlns:a16="http://schemas.microsoft.com/office/drawing/2014/main" id="{CDF894DC-7F5D-232C-4D49-F6CD52C81B04}"/>
                </a:ext>
              </a:extLst>
            </p:cNvPr>
            <p:cNvSpPr/>
            <p:nvPr/>
          </p:nvSpPr>
          <p:spPr>
            <a:xfrm>
              <a:off x="9144000" y="4251446"/>
              <a:ext cx="3048000" cy="260655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sp>
          <p:nvSpPr>
            <p:cNvPr id="44" name="TextBox 43">
              <a:extLst>
                <a:ext uri="{FF2B5EF4-FFF2-40B4-BE49-F238E27FC236}">
                  <a16:creationId xmlns:a16="http://schemas.microsoft.com/office/drawing/2014/main" id="{D2530153-425F-5F21-ABD1-B61BF6A68BF0}"/>
                </a:ext>
              </a:extLst>
            </p:cNvPr>
            <p:cNvSpPr txBox="1"/>
            <p:nvPr/>
          </p:nvSpPr>
          <p:spPr>
            <a:xfrm>
              <a:off x="9426092" y="5374032"/>
              <a:ext cx="2469267" cy="1326730"/>
            </a:xfrm>
            <a:prstGeom prst="rect">
              <a:avLst/>
            </a:prstGeom>
            <a:grpFill/>
          </p:spPr>
          <p:txBody>
            <a:bodyPr wrap="square" rtlCol="0">
              <a:spAutoFit/>
            </a:bodyPr>
            <a:lstStyle/>
            <a:p>
              <a:pPr algn="ctr" defTabSz="914377"/>
              <a:r>
                <a:rPr lang="en-US" sz="2800" b="1">
                  <a:solidFill>
                    <a:srgbClr val="002060"/>
                  </a:solidFill>
                  <a:latin typeface="Corbel" panose="020B0503020204020204" pitchFamily="34" charset="0"/>
                  <a:cs typeface="Calibri" panose="020F0502020204030204" pitchFamily="34" charset="0"/>
                  <a:sym typeface="Arial"/>
                </a:rPr>
                <a:t>Merging </a:t>
              </a:r>
            </a:p>
            <a:p>
              <a:pPr algn="ctr" defTabSz="914377"/>
              <a:r>
                <a:rPr lang="en-US" sz="2800" b="1">
                  <a:solidFill>
                    <a:srgbClr val="002060"/>
                  </a:solidFill>
                  <a:latin typeface="Corbel" panose="020B0503020204020204" pitchFamily="34" charset="0"/>
                  <a:cs typeface="Calibri" panose="020F0502020204030204" pitchFamily="34" charset="0"/>
                  <a:sym typeface="Arial"/>
                </a:rPr>
                <a:t>for Mission</a:t>
              </a:r>
            </a:p>
            <a:p>
              <a:pPr algn="ctr" defTabSz="914377"/>
              <a:r>
                <a:rPr lang="en-US" sz="2400" b="1">
                  <a:solidFill>
                    <a:srgbClr val="002060"/>
                  </a:solidFill>
                  <a:latin typeface="Corbel" panose="020B0503020204020204" pitchFamily="34" charset="0"/>
                  <a:cs typeface="Calibri" panose="020F0502020204030204" pitchFamily="34" charset="0"/>
                  <a:sym typeface="Arial"/>
                </a:rPr>
                <a:t>(M4M)</a:t>
              </a:r>
            </a:p>
          </p:txBody>
        </p:sp>
        <p:pic>
          <p:nvPicPr>
            <p:cNvPr id="46" name="Picture 45">
              <a:extLst>
                <a:ext uri="{FF2B5EF4-FFF2-40B4-BE49-F238E27FC236}">
                  <a16:creationId xmlns:a16="http://schemas.microsoft.com/office/drawing/2014/main" id="{8AA28864-66D3-8CC8-E53F-102AC52509CB}"/>
                </a:ext>
              </a:extLst>
            </p:cNvPr>
            <p:cNvPicPr>
              <a:picLocks noChangeAspect="1"/>
            </p:cNvPicPr>
            <p:nvPr/>
          </p:nvPicPr>
          <p:blipFill>
            <a:blip r:embed="rId8">
              <a:clrChange>
                <a:clrFrom>
                  <a:srgbClr val="FFFFFF"/>
                </a:clrFrom>
                <a:clrTo>
                  <a:srgbClr val="FFFFFF">
                    <a:alpha val="0"/>
                  </a:srgbClr>
                </a:clrTo>
              </a:clrChange>
              <a:duotone>
                <a:prstClr val="black"/>
                <a:schemeClr val="accent1">
                  <a:tint val="45000"/>
                  <a:satMod val="400000"/>
                </a:schemeClr>
              </a:duotone>
            </a:blip>
            <a:stretch>
              <a:fillRect/>
            </a:stretch>
          </p:blipFill>
          <p:spPr>
            <a:xfrm>
              <a:off x="10229880" y="4455715"/>
              <a:ext cx="938753" cy="994991"/>
            </a:xfrm>
            <a:prstGeom prst="rect">
              <a:avLst/>
            </a:prstGeom>
            <a:grpFill/>
          </p:spPr>
        </p:pic>
      </p:grpSp>
      <p:grpSp>
        <p:nvGrpSpPr>
          <p:cNvPr id="11" name="Group 10">
            <a:extLst>
              <a:ext uri="{FF2B5EF4-FFF2-40B4-BE49-F238E27FC236}">
                <a16:creationId xmlns:a16="http://schemas.microsoft.com/office/drawing/2014/main" id="{871B0E78-896B-2EE2-DE4A-7A7E3BD92C79}"/>
              </a:ext>
            </a:extLst>
          </p:cNvPr>
          <p:cNvGrpSpPr/>
          <p:nvPr/>
        </p:nvGrpSpPr>
        <p:grpSpPr>
          <a:xfrm>
            <a:off x="9189254" y="4245181"/>
            <a:ext cx="2988759" cy="2606555"/>
            <a:chOff x="3047996" y="4251249"/>
            <a:chExt cx="3048001" cy="2606555"/>
          </a:xfrm>
        </p:grpSpPr>
        <p:grpSp>
          <p:nvGrpSpPr>
            <p:cNvPr id="52" name="Group 51">
              <a:extLst>
                <a:ext uri="{FF2B5EF4-FFF2-40B4-BE49-F238E27FC236}">
                  <a16:creationId xmlns:a16="http://schemas.microsoft.com/office/drawing/2014/main" id="{ECAA2D01-B898-1C07-948D-39F0AFDAA1C7}"/>
                </a:ext>
              </a:extLst>
            </p:cNvPr>
            <p:cNvGrpSpPr/>
            <p:nvPr/>
          </p:nvGrpSpPr>
          <p:grpSpPr>
            <a:xfrm>
              <a:off x="3047996" y="4251249"/>
              <a:ext cx="3048001" cy="2606555"/>
              <a:chOff x="6096000" y="4251446"/>
              <a:chExt cx="3048000" cy="2606554"/>
            </a:xfrm>
            <a:solidFill>
              <a:schemeClr val="bg1">
                <a:lumMod val="95000"/>
              </a:schemeClr>
            </a:solidFill>
          </p:grpSpPr>
          <p:sp>
            <p:nvSpPr>
              <p:cNvPr id="16" name="Rectangle 15">
                <a:extLst>
                  <a:ext uri="{FF2B5EF4-FFF2-40B4-BE49-F238E27FC236}">
                    <a16:creationId xmlns:a16="http://schemas.microsoft.com/office/drawing/2014/main" id="{545D33F1-647E-3B82-FA3B-866C211203C5}"/>
                  </a:ext>
                </a:extLst>
              </p:cNvPr>
              <p:cNvSpPr/>
              <p:nvPr/>
            </p:nvSpPr>
            <p:spPr>
              <a:xfrm>
                <a:off x="6096000" y="4251446"/>
                <a:ext cx="3048000" cy="260655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sp>
            <p:nvSpPr>
              <p:cNvPr id="40" name="TextBox 39">
                <a:extLst>
                  <a:ext uri="{FF2B5EF4-FFF2-40B4-BE49-F238E27FC236}">
                    <a16:creationId xmlns:a16="http://schemas.microsoft.com/office/drawing/2014/main" id="{FDEAB794-B2B0-4D7B-B3DD-5C0601C8FB2B}"/>
                  </a:ext>
                </a:extLst>
              </p:cNvPr>
              <p:cNvSpPr txBox="1"/>
              <p:nvPr/>
            </p:nvSpPr>
            <p:spPr>
              <a:xfrm>
                <a:off x="6196115" y="5378260"/>
                <a:ext cx="2914190" cy="1323438"/>
              </a:xfrm>
              <a:prstGeom prst="rect">
                <a:avLst/>
              </a:prstGeom>
              <a:grpFill/>
            </p:spPr>
            <p:txBody>
              <a:bodyPr wrap="square" rtlCol="0">
                <a:spAutoFit/>
              </a:bodyPr>
              <a:lstStyle/>
              <a:p>
                <a:pPr algn="ctr" defTabSz="914377"/>
                <a:r>
                  <a:rPr lang="en-US" sz="2800" b="1">
                    <a:solidFill>
                      <a:srgbClr val="002060"/>
                    </a:solidFill>
                    <a:latin typeface="Corbel" panose="020B0503020204020204" pitchFamily="34" charset="0"/>
                    <a:cs typeface="Calibri" panose="020F0502020204030204" pitchFamily="34" charset="0"/>
                    <a:sym typeface="Arial"/>
                  </a:rPr>
                  <a:t>Telling the</a:t>
                </a:r>
              </a:p>
              <a:p>
                <a:pPr algn="ctr" defTabSz="914377"/>
                <a:r>
                  <a:rPr lang="en-US" sz="2800" b="1">
                    <a:solidFill>
                      <a:srgbClr val="002060"/>
                    </a:solidFill>
                    <a:latin typeface="Corbel" panose="020B0503020204020204" pitchFamily="34" charset="0"/>
                    <a:cs typeface="Calibri" panose="020F0502020204030204" pitchFamily="34" charset="0"/>
                    <a:sym typeface="Arial"/>
                  </a:rPr>
                  <a:t>Next Generation </a:t>
                </a:r>
                <a:r>
                  <a:rPr lang="en-US" sz="2400" b="1">
                    <a:solidFill>
                      <a:srgbClr val="002060"/>
                    </a:solidFill>
                    <a:latin typeface="Corbel" panose="020B0503020204020204" pitchFamily="34" charset="0"/>
                    <a:cs typeface="Calibri" panose="020F0502020204030204" pitchFamily="34" charset="0"/>
                    <a:sym typeface="Arial"/>
                  </a:rPr>
                  <a:t>(TTNG)</a:t>
                </a:r>
              </a:p>
            </p:txBody>
          </p:sp>
        </p:grpSp>
        <p:pic>
          <p:nvPicPr>
            <p:cNvPr id="10" name="Picture 9">
              <a:extLst>
                <a:ext uri="{FF2B5EF4-FFF2-40B4-BE49-F238E27FC236}">
                  <a16:creationId xmlns:a16="http://schemas.microsoft.com/office/drawing/2014/main" id="{26922021-D930-4870-E7EF-885BA30CC0A9}"/>
                </a:ext>
              </a:extLst>
            </p:cNvPr>
            <p:cNvPicPr>
              <a:picLocks noChangeAspect="1"/>
            </p:cNvPicPr>
            <p:nvPr/>
          </p:nvPicPr>
          <p:blipFill>
            <a:blip r:embed="rId9">
              <a:clrChange>
                <a:clrFrom>
                  <a:srgbClr val="D2E1E1"/>
                </a:clrFrom>
                <a:clrTo>
                  <a:srgbClr val="D2E1E1">
                    <a:alpha val="0"/>
                  </a:srgbClr>
                </a:clrTo>
              </a:clrChange>
              <a:alphaModFix/>
              <a:duotone>
                <a:schemeClr val="accent5">
                  <a:shade val="45000"/>
                  <a:satMod val="135000"/>
                </a:schemeClr>
                <a:prstClr val="white"/>
              </a:duotone>
              <a:extLst>
                <a:ext uri="{BEBA8EAE-BF5A-486C-A8C5-ECC9F3942E4B}">
                  <a14:imgProps xmlns:a14="http://schemas.microsoft.com/office/drawing/2010/main">
                    <a14:imgLayer r:embed="rId10">
                      <a14:imgEffect>
                        <a14:sharpenSoften amount="-73000"/>
                      </a14:imgEffect>
                      <a14:imgEffect>
                        <a14:colorTemperature colorTemp="4700"/>
                      </a14:imgEffect>
                      <a14:imgEffect>
                        <a14:saturation sat="400000"/>
                      </a14:imgEffect>
                      <a14:imgEffect>
                        <a14:brightnessContrast bright="-21000" contrast="37000"/>
                      </a14:imgEffect>
                    </a14:imgLayer>
                  </a14:imgProps>
                </a:ext>
              </a:extLst>
            </a:blip>
            <a:stretch>
              <a:fillRect/>
            </a:stretch>
          </p:blipFill>
          <p:spPr>
            <a:xfrm>
              <a:off x="4257457" y="4579528"/>
              <a:ext cx="729195" cy="829543"/>
            </a:xfrm>
            <a:prstGeom prst="rect">
              <a:avLst/>
            </a:prstGeom>
          </p:spPr>
        </p:pic>
      </p:grpSp>
      <p:grpSp>
        <p:nvGrpSpPr>
          <p:cNvPr id="24" name="Group 23">
            <a:extLst>
              <a:ext uri="{FF2B5EF4-FFF2-40B4-BE49-F238E27FC236}">
                <a16:creationId xmlns:a16="http://schemas.microsoft.com/office/drawing/2014/main" id="{DCF473AA-5DB6-518E-6289-B53EA412E757}"/>
              </a:ext>
            </a:extLst>
          </p:cNvPr>
          <p:cNvGrpSpPr/>
          <p:nvPr/>
        </p:nvGrpSpPr>
        <p:grpSpPr>
          <a:xfrm>
            <a:off x="3037990" y="4251446"/>
            <a:ext cx="3061024" cy="2591959"/>
            <a:chOff x="3037990" y="4251446"/>
            <a:chExt cx="3061024" cy="2591959"/>
          </a:xfrm>
        </p:grpSpPr>
        <p:grpSp>
          <p:nvGrpSpPr>
            <p:cNvPr id="13" name="Group 12">
              <a:extLst>
                <a:ext uri="{FF2B5EF4-FFF2-40B4-BE49-F238E27FC236}">
                  <a16:creationId xmlns:a16="http://schemas.microsoft.com/office/drawing/2014/main" id="{130F27F5-A504-B36B-688F-F1C15AE67713}"/>
                </a:ext>
              </a:extLst>
            </p:cNvPr>
            <p:cNvGrpSpPr/>
            <p:nvPr/>
          </p:nvGrpSpPr>
          <p:grpSpPr>
            <a:xfrm>
              <a:off x="3037990" y="4251446"/>
              <a:ext cx="3061024" cy="2591959"/>
              <a:chOff x="9144000" y="4251446"/>
              <a:chExt cx="3048000" cy="2606554"/>
            </a:xfrm>
            <a:solidFill>
              <a:schemeClr val="bg1">
                <a:lumMod val="85000"/>
              </a:schemeClr>
            </a:solidFill>
          </p:grpSpPr>
          <p:sp>
            <p:nvSpPr>
              <p:cNvPr id="14" name="Rectangle 13">
                <a:extLst>
                  <a:ext uri="{FF2B5EF4-FFF2-40B4-BE49-F238E27FC236}">
                    <a16:creationId xmlns:a16="http://schemas.microsoft.com/office/drawing/2014/main" id="{47456E32-0D79-83D9-BD8F-110E448164B1}"/>
                  </a:ext>
                </a:extLst>
              </p:cNvPr>
              <p:cNvSpPr/>
              <p:nvPr/>
            </p:nvSpPr>
            <p:spPr>
              <a:xfrm>
                <a:off x="9144000" y="4251446"/>
                <a:ext cx="3048000" cy="260655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venir Next LT Pro"/>
                  <a:sym typeface="Arial"/>
                </a:endParaRPr>
              </a:p>
            </p:txBody>
          </p:sp>
          <p:sp>
            <p:nvSpPr>
              <p:cNvPr id="17" name="TextBox 16">
                <a:extLst>
                  <a:ext uri="{FF2B5EF4-FFF2-40B4-BE49-F238E27FC236}">
                    <a16:creationId xmlns:a16="http://schemas.microsoft.com/office/drawing/2014/main" id="{F0561C7B-44CD-E227-832C-36A3CC7F5D61}"/>
                  </a:ext>
                </a:extLst>
              </p:cNvPr>
              <p:cNvSpPr txBox="1"/>
              <p:nvPr/>
            </p:nvSpPr>
            <p:spPr>
              <a:xfrm>
                <a:off x="9447870" y="5316042"/>
                <a:ext cx="2469267" cy="1265022"/>
              </a:xfrm>
              <a:prstGeom prst="rect">
                <a:avLst/>
              </a:prstGeom>
              <a:noFill/>
            </p:spPr>
            <p:txBody>
              <a:bodyPr wrap="square" rtlCol="0">
                <a:spAutoFit/>
              </a:bodyPr>
              <a:lstStyle/>
              <a:p>
                <a:pPr algn="ctr" defTabSz="914377"/>
                <a:r>
                  <a:rPr lang="en-US" sz="2800" b="1">
                    <a:solidFill>
                      <a:srgbClr val="002060"/>
                    </a:solidFill>
                    <a:latin typeface="Corbel" panose="020B0503020204020204" pitchFamily="34" charset="0"/>
                    <a:cs typeface="Calibri" panose="020F0502020204030204" pitchFamily="34" charset="0"/>
                    <a:sym typeface="Arial"/>
                  </a:rPr>
                  <a:t>Leader Reflections</a:t>
                </a:r>
              </a:p>
              <a:p>
                <a:pPr algn="ctr" defTabSz="914377"/>
                <a:r>
                  <a:rPr lang="en-US" sz="2000" b="1" i="1">
                    <a:solidFill>
                      <a:srgbClr val="002060"/>
                    </a:solidFill>
                    <a:latin typeface="Corbel" panose="020B0503020204020204" pitchFamily="34" charset="0"/>
                    <a:cs typeface="Calibri" panose="020F0502020204030204" pitchFamily="34" charset="0"/>
                    <a:sym typeface="Arial"/>
                  </a:rPr>
                  <a:t>(coming 2024)</a:t>
                </a:r>
              </a:p>
            </p:txBody>
          </p:sp>
        </p:grpSp>
        <p:pic>
          <p:nvPicPr>
            <p:cNvPr id="23" name="Picture 22" descr="A red person standing in a group of grey people&#10;&#10;Description automatically generated">
              <a:extLst>
                <a:ext uri="{FF2B5EF4-FFF2-40B4-BE49-F238E27FC236}">
                  <a16:creationId xmlns:a16="http://schemas.microsoft.com/office/drawing/2014/main" id="{0068C1C6-98DB-A255-9EF6-46638C8AD0FE}"/>
                </a:ext>
              </a:extLst>
            </p:cNvPr>
            <p:cNvPicPr>
              <a:picLocks noChangeAspect="1"/>
            </p:cNvPicPr>
            <p:nvPr/>
          </p:nvPicPr>
          <p:blipFill>
            <a:blip r:embed="rId11">
              <a:duotone>
                <a:prstClr val="black"/>
                <a:schemeClr val="accent1">
                  <a:tint val="45000"/>
                  <a:satMod val="400000"/>
                </a:schemeClr>
              </a:duotone>
            </a:blip>
            <a:stretch>
              <a:fillRect/>
            </a:stretch>
          </p:blipFill>
          <p:spPr>
            <a:xfrm>
              <a:off x="4144447" y="4505062"/>
              <a:ext cx="753497" cy="899402"/>
            </a:xfrm>
            <a:prstGeom prst="rect">
              <a:avLst/>
            </a:prstGeom>
          </p:spPr>
        </p:pic>
      </p:grpSp>
      <p:sp>
        <p:nvSpPr>
          <p:cNvPr id="4" name="Rectangle 3">
            <a:extLst>
              <a:ext uri="{FF2B5EF4-FFF2-40B4-BE49-F238E27FC236}">
                <a16:creationId xmlns:a16="http://schemas.microsoft.com/office/drawing/2014/main" id="{ACEFC17F-8CD7-BA76-9312-6F1E75871256}"/>
              </a:ext>
            </a:extLst>
          </p:cNvPr>
          <p:cNvSpPr/>
          <p:nvPr/>
        </p:nvSpPr>
        <p:spPr>
          <a:xfrm>
            <a:off x="13987" y="1755597"/>
            <a:ext cx="12164026" cy="5082714"/>
          </a:xfrm>
          <a:prstGeom prst="rect">
            <a:avLst/>
          </a:prstGeom>
          <a:solidFill>
            <a:srgbClr val="7F7F7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spcAft>
                <a:spcPts val="3200"/>
              </a:spcAft>
              <a:buClr>
                <a:srgbClr val="000000"/>
              </a:buClr>
            </a:pPr>
            <a:r>
              <a:rPr lang="en-US" sz="4800" b="1" ker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2022 = 12% of WELS congregations</a:t>
            </a:r>
          </a:p>
          <a:p>
            <a:pPr algn="ctr" defTabSz="1219170">
              <a:spcAft>
                <a:spcPts val="3200"/>
              </a:spcAft>
              <a:buClr>
                <a:srgbClr val="000000"/>
              </a:buClr>
            </a:pPr>
            <a:r>
              <a:rPr lang="en-US" sz="4800" b="1" ker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Goal by 2025 = capacity for 20% of WELS congregations</a:t>
            </a:r>
          </a:p>
        </p:txBody>
      </p:sp>
    </p:spTree>
    <p:extLst>
      <p:ext uri="{BB962C8B-B14F-4D97-AF65-F5344CB8AC3E}">
        <p14:creationId xmlns:p14="http://schemas.microsoft.com/office/powerpoint/2010/main" val="2695328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1+#ppt_w/2"/>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0-#ppt_w/2"/>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0-#ppt_w/2"/>
                                          </p:val>
                                        </p:tav>
                                        <p:tav tm="100000">
                                          <p:val>
                                            <p:strVal val="#ppt_x"/>
                                          </p:val>
                                        </p:tav>
                                      </p:tavLst>
                                    </p:anim>
                                    <p:anim calcmode="lin" valueType="num">
                                      <p:cBhvr additive="base">
                                        <p:cTn id="34"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0-#ppt_w/2"/>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500" fill="hold"/>
                                        <p:tgtEl>
                                          <p:spTgt spid="53"/>
                                        </p:tgtEl>
                                        <p:attrNameLst>
                                          <p:attrName>ppt_x</p:attrName>
                                        </p:attrNameLst>
                                      </p:cBhvr>
                                      <p:tavLst>
                                        <p:tav tm="0">
                                          <p:val>
                                            <p:strVal val="#ppt_x"/>
                                          </p:val>
                                        </p:tav>
                                        <p:tav tm="100000">
                                          <p:val>
                                            <p:strVal val="#ppt_x"/>
                                          </p:val>
                                        </p:tav>
                                      </p:tavLst>
                                    </p:anim>
                                    <p:anim calcmode="lin" valueType="num">
                                      <p:cBhvr additive="base">
                                        <p:cTn id="4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4" y="232027"/>
            <a:ext cx="10972800" cy="1143000"/>
          </a:xfrm>
        </p:spPr>
        <p:txBody>
          <a:bodyPr/>
          <a:lstStyle/>
          <a:p>
            <a:pPr algn="l"/>
            <a:r>
              <a:rPr lang="en-US">
                <a:effectLst>
                  <a:outerShdw blurRad="50800" dist="38100" dir="2700000" algn="tl" rotWithShape="0">
                    <a:prstClr val="black">
                      <a:alpha val="40000"/>
                    </a:prstClr>
                  </a:outerShdw>
                </a:effectLst>
              </a:rPr>
              <a:t>Of the 185 Accepted Calls This Season</a:t>
            </a:r>
          </a:p>
        </p:txBody>
      </p:sp>
      <p:sp>
        <p:nvSpPr>
          <p:cNvPr id="4" name="Slide Number Placeholder 3"/>
          <p:cNvSpPr>
            <a:spLocks noGrp="1"/>
          </p:cNvSpPr>
          <p:nvPr>
            <p:ph type="sldNum" sz="quarter" idx="12"/>
          </p:nvPr>
        </p:nvSpPr>
        <p:spPr/>
        <p:txBody>
          <a:bodyPr/>
          <a:lstStyle/>
          <a:p>
            <a:fld id="{2066355A-084C-D24E-9AD2-7E4FC41EA627}" type="slidenum">
              <a:rPr lang="en-US" smtClean="0"/>
              <a:t>40</a:t>
            </a:fld>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8528" y="484964"/>
            <a:ext cx="1873873" cy="637129"/>
          </a:xfrm>
          <a:prstGeom prst="rect">
            <a:avLst/>
          </a:prstGeom>
        </p:spPr>
      </p:pic>
      <p:sp>
        <p:nvSpPr>
          <p:cNvPr id="3" name="TextBox 2">
            <a:extLst>
              <a:ext uri="{FF2B5EF4-FFF2-40B4-BE49-F238E27FC236}">
                <a16:creationId xmlns:a16="http://schemas.microsoft.com/office/drawing/2014/main" id="{254F470E-2B23-60FC-95E2-8A485D8D9B93}"/>
              </a:ext>
            </a:extLst>
          </p:cNvPr>
          <p:cNvSpPr txBox="1"/>
          <p:nvPr/>
        </p:nvSpPr>
        <p:spPr>
          <a:xfrm>
            <a:off x="381000" y="1890118"/>
            <a:ext cx="11201400" cy="4319388"/>
          </a:xfrm>
          <a:prstGeom prst="rect">
            <a:avLst/>
          </a:prstGeom>
          <a:noFill/>
        </p:spPr>
        <p:txBody>
          <a:bodyPr wrap="square" rtlCol="0">
            <a:spAutoFit/>
          </a:bodyPr>
          <a:lstStyle/>
          <a:p>
            <a:r>
              <a:rPr lang="en-US" sz="2667" b="1"/>
              <a:t>Never served in a WELS School -33</a:t>
            </a:r>
          </a:p>
          <a:p>
            <a:endParaRPr lang="en-US" sz="2667" b="1"/>
          </a:p>
          <a:p>
            <a:r>
              <a:rPr lang="en-US" sz="2400"/>
              <a:t>19  First Time Called WELS member no certification</a:t>
            </a:r>
          </a:p>
          <a:p>
            <a:r>
              <a:rPr lang="en-US" sz="2400"/>
              <a:t>  8  First time called WELS member in ministry certification program</a:t>
            </a:r>
          </a:p>
          <a:p>
            <a:r>
              <a:rPr lang="en-US" sz="2400"/>
              <a:t>  6  First time called and degree from MLC</a:t>
            </a:r>
          </a:p>
          <a:p>
            <a:endParaRPr lang="en-US" sz="2400"/>
          </a:p>
          <a:p>
            <a:r>
              <a:rPr lang="en-US" sz="2667" b="1"/>
              <a:t>Previously Called but inactive at least a Year - 30</a:t>
            </a:r>
          </a:p>
          <a:p>
            <a:r>
              <a:rPr lang="en-US" sz="2400"/>
              <a:t> </a:t>
            </a:r>
          </a:p>
          <a:p>
            <a:endParaRPr lang="en-US" sz="2400"/>
          </a:p>
          <a:p>
            <a:r>
              <a:rPr lang="en-US" sz="2667" b="1"/>
              <a:t>Active and Called from the Field -  (18.8% Current Acceptance Rate)</a:t>
            </a:r>
          </a:p>
          <a:p>
            <a:r>
              <a:rPr lang="en-US" sz="2400"/>
              <a:t>122 Actively serving elsewhere accepted call to new location  </a:t>
            </a:r>
          </a:p>
        </p:txBody>
      </p:sp>
      <p:pic>
        <p:nvPicPr>
          <p:cNvPr id="7" name="Picture 6" descr="A group of people posing for a photo&#10;&#10;Description automatically generated">
            <a:extLst>
              <a:ext uri="{FF2B5EF4-FFF2-40B4-BE49-F238E27FC236}">
                <a16:creationId xmlns:a16="http://schemas.microsoft.com/office/drawing/2014/main" id="{94690732-250A-9704-62B0-A727CC155198}"/>
              </a:ext>
            </a:extLst>
          </p:cNvPr>
          <p:cNvPicPr>
            <a:picLocks noChangeAspect="1"/>
          </p:cNvPicPr>
          <p:nvPr/>
        </p:nvPicPr>
        <p:blipFill>
          <a:blip r:embed="rId4"/>
          <a:stretch>
            <a:fillRect/>
          </a:stretch>
        </p:blipFill>
        <p:spPr>
          <a:xfrm>
            <a:off x="0" y="0"/>
            <a:ext cx="12192000" cy="9079992"/>
          </a:xfrm>
          <a:prstGeom prst="rect">
            <a:avLst/>
          </a:prstGeom>
        </p:spPr>
      </p:pic>
      <p:sp>
        <p:nvSpPr>
          <p:cNvPr id="8" name="TextBox 7">
            <a:extLst>
              <a:ext uri="{FF2B5EF4-FFF2-40B4-BE49-F238E27FC236}">
                <a16:creationId xmlns:a16="http://schemas.microsoft.com/office/drawing/2014/main" id="{971065F0-D972-04DB-186A-7FCB408368C2}"/>
              </a:ext>
            </a:extLst>
          </p:cNvPr>
          <p:cNvSpPr txBox="1"/>
          <p:nvPr/>
        </p:nvSpPr>
        <p:spPr>
          <a:xfrm>
            <a:off x="2524607" y="557647"/>
            <a:ext cx="7930957" cy="913007"/>
          </a:xfrm>
          <a:prstGeom prst="rect">
            <a:avLst/>
          </a:prstGeom>
          <a:noFill/>
        </p:spPr>
        <p:txBody>
          <a:bodyPr wrap="square" rtlCol="0">
            <a:spAutoFit/>
          </a:bodyPr>
          <a:lstStyle/>
          <a:p>
            <a:r>
              <a:rPr lang="en-US" sz="5333">
                <a:solidFill>
                  <a:schemeClr val="bg1"/>
                </a:solidFill>
                <a:latin typeface="Corbel" panose="020B0503020204020204" pitchFamily="34" charset="0"/>
              </a:rPr>
              <a:t>Meet George Radloff!</a:t>
            </a:r>
          </a:p>
        </p:txBody>
      </p:sp>
    </p:spTree>
    <p:extLst>
      <p:ext uri="{BB962C8B-B14F-4D97-AF65-F5344CB8AC3E}">
        <p14:creationId xmlns:p14="http://schemas.microsoft.com/office/powerpoint/2010/main" val="2256993617"/>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564931" y="365125"/>
            <a:ext cx="10515600" cy="1325563"/>
          </a:xfrm>
        </p:spPr>
        <p:txBody>
          <a:bodyPr>
            <a:normAutofit/>
          </a:bodyPr>
          <a:lstStyle/>
          <a:p>
            <a:r>
              <a:rPr lang="en-US" sz="5400" dirty="0">
                <a:solidFill>
                  <a:srgbClr val="002060"/>
                </a:solidFill>
              </a:rPr>
              <a:t>In the last biennium . . . </a:t>
            </a:r>
          </a:p>
        </p:txBody>
      </p:sp>
      <p:sp>
        <p:nvSpPr>
          <p:cNvPr id="3" name="Google Shape;220;p12">
            <a:extLst>
              <a:ext uri="{FF2B5EF4-FFF2-40B4-BE49-F238E27FC236}">
                <a16:creationId xmlns:a16="http://schemas.microsoft.com/office/drawing/2014/main" id="{C132E703-8877-BE43-FEA9-F39A18A0FE41}"/>
              </a:ext>
            </a:extLst>
          </p:cNvPr>
          <p:cNvSpPr txBox="1"/>
          <p:nvPr/>
        </p:nvSpPr>
        <p:spPr>
          <a:xfrm>
            <a:off x="1377840" y="1596264"/>
            <a:ext cx="9604485" cy="4555053"/>
          </a:xfrm>
          <a:prstGeom prst="rect">
            <a:avLst/>
          </a:prstGeom>
          <a:noFill/>
          <a:ln>
            <a:noFill/>
          </a:ln>
        </p:spPr>
        <p:txBody>
          <a:bodyPr spcFirstLastPara="1" wrap="square" lIns="91425" tIns="45700" rIns="91425" bIns="45700" anchor="t" anchorCtr="0">
            <a:spAutoFit/>
          </a:bodyPr>
          <a:lstStyle/>
          <a:p>
            <a:pPr marL="857250" indent="-857250">
              <a:buSzPts val="3200"/>
              <a:buFont typeface="Wingdings" panose="05000000000000000000" pitchFamily="2" charset="2"/>
              <a:buChar char="q"/>
            </a:pPr>
            <a:r>
              <a:rPr lang="en-US" sz="6600" b="1" dirty="0">
                <a:solidFill>
                  <a:srgbClr val="FE4542"/>
                </a:solidFill>
                <a:ea typeface="Calibri"/>
                <a:cs typeface="Calibri"/>
                <a:sym typeface="Calibri"/>
              </a:rPr>
              <a:t>220</a:t>
            </a:r>
            <a:r>
              <a:rPr lang="en-US" sz="3600" b="1" dirty="0">
                <a:ea typeface="Calibri"/>
                <a:cs typeface="Calibri"/>
                <a:sym typeface="Calibri"/>
              </a:rPr>
              <a:t> </a:t>
            </a:r>
            <a:r>
              <a:rPr lang="en-US" sz="3600" b="0" i="0" u="none" strike="noStrike" cap="none" dirty="0">
                <a:ea typeface="Calibri"/>
                <a:cs typeface="Calibri"/>
                <a:sym typeface="Calibri"/>
              </a:rPr>
              <a:t>former called workers have accepted  calls back into the teaching ministry</a:t>
            </a:r>
          </a:p>
          <a:p>
            <a:pPr marL="857250" indent="-857250">
              <a:buSzPts val="3200"/>
              <a:buFont typeface="Wingdings" panose="05000000000000000000" pitchFamily="2" charset="2"/>
              <a:buChar char="q"/>
            </a:pPr>
            <a:r>
              <a:rPr lang="en-US" sz="6600" b="1" dirty="0">
                <a:solidFill>
                  <a:srgbClr val="FE4542"/>
                </a:solidFill>
                <a:ea typeface="Calibri"/>
                <a:cs typeface="Calibri"/>
                <a:sym typeface="Calibri"/>
              </a:rPr>
              <a:t>211</a:t>
            </a:r>
            <a:r>
              <a:rPr lang="en-US" sz="3600" b="0" i="0" u="none" strike="noStrike" cap="none" dirty="0">
                <a:ea typeface="Calibri"/>
                <a:cs typeface="Calibri"/>
                <a:sym typeface="Calibri"/>
              </a:rPr>
              <a:t> WELS members with education degrees who served in public or other non-WELS schools have accepted provisional calls to serve in WELS schools</a:t>
            </a:r>
          </a:p>
          <a:p>
            <a:pPr marL="0" marR="0" lvl="0" indent="0" algn="l" rtl="0">
              <a:lnSpc>
                <a:spcPct val="100000"/>
              </a:lnSpc>
              <a:spcBef>
                <a:spcPts val="0"/>
              </a:spcBef>
              <a:spcAft>
                <a:spcPts val="0"/>
              </a:spcAft>
              <a:buClr>
                <a:srgbClr val="000000"/>
              </a:buClr>
              <a:buSzPts val="32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09411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a:extLst>
              <a:ext uri="{FF2B5EF4-FFF2-40B4-BE49-F238E27FC236}">
                <a16:creationId xmlns:a16="http://schemas.microsoft.com/office/drawing/2014/main" id="{0E13C8BD-AE47-CA98-282C-C26960EB4252}"/>
              </a:ext>
            </a:extLst>
          </p:cNvPr>
          <p:cNvPicPr>
            <a:picLocks noChangeAspect="1"/>
          </p:cNvPicPr>
          <p:nvPr/>
        </p:nvPicPr>
        <p:blipFill rotWithShape="1">
          <a:blip r:embed="rId3"/>
          <a:srcRect l="50065" t="75274" b="257"/>
          <a:stretch/>
        </p:blipFill>
        <p:spPr>
          <a:xfrm>
            <a:off x="713433" y="2311940"/>
            <a:ext cx="10394958" cy="4220308"/>
          </a:xfrm>
          <a:prstGeom prst="rect">
            <a:avLst/>
          </a:prstGeom>
        </p:spPr>
      </p:pic>
      <p:sp>
        <p:nvSpPr>
          <p:cNvPr id="2" name="Title 3">
            <a:extLst>
              <a:ext uri="{FF2B5EF4-FFF2-40B4-BE49-F238E27FC236}">
                <a16:creationId xmlns:a16="http://schemas.microsoft.com/office/drawing/2014/main" id="{7A16345C-4B51-B723-3309-B672A5F8C65B}"/>
              </a:ext>
            </a:extLst>
          </p:cNvPr>
          <p:cNvSpPr txBox="1">
            <a:spLocks/>
          </p:cNvSpPr>
          <p:nvPr/>
        </p:nvSpPr>
        <p:spPr>
          <a:xfrm>
            <a:off x="464447" y="445511"/>
            <a:ext cx="1146294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200" b="1" kern="1200">
                <a:solidFill>
                  <a:srgbClr val="0B2940"/>
                </a:solidFill>
                <a:latin typeface="+mj-lt"/>
                <a:ea typeface="+mj-ea"/>
                <a:cs typeface="+mj-cs"/>
              </a:defRPr>
            </a:lvl1pPr>
          </a:lstStyle>
          <a:p>
            <a:pPr algn="l">
              <a:lnSpc>
                <a:spcPct val="100000"/>
              </a:lnSpc>
            </a:pPr>
            <a:r>
              <a:rPr lang="en-US" sz="5400">
                <a:solidFill>
                  <a:srgbClr val="002060"/>
                </a:solidFill>
              </a:rPr>
              <a:t>Current Called Teachers by Age</a:t>
            </a:r>
          </a:p>
          <a:p>
            <a:pPr algn="l">
              <a:lnSpc>
                <a:spcPct val="100000"/>
              </a:lnSpc>
            </a:pPr>
            <a:endParaRPr lang="en-US" sz="5400">
              <a:solidFill>
                <a:srgbClr val="002060"/>
              </a:solidFill>
            </a:endParaRPr>
          </a:p>
        </p:txBody>
      </p:sp>
      <p:sp>
        <p:nvSpPr>
          <p:cNvPr id="4" name="Rectangle: Rounded Corners 3">
            <a:extLst>
              <a:ext uri="{FF2B5EF4-FFF2-40B4-BE49-F238E27FC236}">
                <a16:creationId xmlns:a16="http://schemas.microsoft.com/office/drawing/2014/main" id="{6CA0B802-0E0F-E3EA-4876-87E1D0B71386}"/>
              </a:ext>
            </a:extLst>
          </p:cNvPr>
          <p:cNvSpPr/>
          <p:nvPr/>
        </p:nvSpPr>
        <p:spPr>
          <a:xfrm>
            <a:off x="622997" y="1004835"/>
            <a:ext cx="4531807" cy="964642"/>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3,231 </a:t>
            </a:r>
            <a:r>
              <a:rPr lang="en-US" sz="4000" dirty="0"/>
              <a:t>TOTAL</a:t>
            </a:r>
          </a:p>
        </p:txBody>
      </p:sp>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 name="Title 3">
            <a:extLst>
              <a:ext uri="{FF2B5EF4-FFF2-40B4-BE49-F238E27FC236}">
                <a16:creationId xmlns:a16="http://schemas.microsoft.com/office/drawing/2014/main" id="{7A16345C-4B51-B723-3309-B672A5F8C65B}"/>
              </a:ext>
            </a:extLst>
          </p:cNvPr>
          <p:cNvSpPr txBox="1">
            <a:spLocks/>
          </p:cNvSpPr>
          <p:nvPr/>
        </p:nvSpPr>
        <p:spPr>
          <a:xfrm>
            <a:off x="464447" y="445511"/>
            <a:ext cx="1146294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200" b="1" kern="1200">
                <a:solidFill>
                  <a:srgbClr val="0B2940"/>
                </a:solidFill>
                <a:latin typeface="+mj-lt"/>
                <a:ea typeface="+mj-ea"/>
                <a:cs typeface="+mj-cs"/>
              </a:defRPr>
            </a:lvl1pPr>
          </a:lstStyle>
          <a:p>
            <a:pPr algn="l">
              <a:lnSpc>
                <a:spcPct val="100000"/>
              </a:lnSpc>
            </a:pPr>
            <a:r>
              <a:rPr lang="en-US" sz="5400">
                <a:solidFill>
                  <a:srgbClr val="002060"/>
                </a:solidFill>
              </a:rPr>
              <a:t>Current Male Called Teachers by Age</a:t>
            </a:r>
          </a:p>
          <a:p>
            <a:pPr algn="l">
              <a:lnSpc>
                <a:spcPct val="100000"/>
              </a:lnSpc>
            </a:pPr>
            <a:endParaRPr lang="en-US" sz="5400">
              <a:solidFill>
                <a:srgbClr val="002060"/>
              </a:solidFill>
            </a:endParaRPr>
          </a:p>
        </p:txBody>
      </p:sp>
      <p:sp>
        <p:nvSpPr>
          <p:cNvPr id="4" name="Rectangle: Rounded Corners 3">
            <a:extLst>
              <a:ext uri="{FF2B5EF4-FFF2-40B4-BE49-F238E27FC236}">
                <a16:creationId xmlns:a16="http://schemas.microsoft.com/office/drawing/2014/main" id="{6CA0B802-0E0F-E3EA-4876-87E1D0B71386}"/>
              </a:ext>
            </a:extLst>
          </p:cNvPr>
          <p:cNvSpPr/>
          <p:nvPr/>
        </p:nvSpPr>
        <p:spPr>
          <a:xfrm>
            <a:off x="622997" y="1004835"/>
            <a:ext cx="4531807" cy="964642"/>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1,098 </a:t>
            </a:r>
            <a:r>
              <a:rPr lang="en-US" sz="4000" dirty="0"/>
              <a:t>TOTAL</a:t>
            </a:r>
          </a:p>
        </p:txBody>
      </p:sp>
      <p:pic>
        <p:nvPicPr>
          <p:cNvPr id="3" name="Picture 5" descr="A pie chart with numbers and a number of people&#10;&#10;Description automatically generated">
            <a:extLst>
              <a:ext uri="{FF2B5EF4-FFF2-40B4-BE49-F238E27FC236}">
                <a16:creationId xmlns:a16="http://schemas.microsoft.com/office/drawing/2014/main" id="{647DE73E-0C2D-6B58-5032-FCA1BFA041A8}"/>
              </a:ext>
            </a:extLst>
          </p:cNvPr>
          <p:cNvPicPr>
            <a:picLocks noChangeAspect="1"/>
          </p:cNvPicPr>
          <p:nvPr/>
        </p:nvPicPr>
        <p:blipFill rotWithShape="1">
          <a:blip r:embed="rId3"/>
          <a:srcRect t="13619"/>
          <a:stretch/>
        </p:blipFill>
        <p:spPr>
          <a:xfrm>
            <a:off x="1325190" y="2170545"/>
            <a:ext cx="8923041" cy="4375235"/>
          </a:xfrm>
          <a:prstGeom prst="rect">
            <a:avLst/>
          </a:prstGeom>
        </p:spPr>
      </p:pic>
    </p:spTree>
    <p:extLst>
      <p:ext uri="{BB962C8B-B14F-4D97-AF65-F5344CB8AC3E}">
        <p14:creationId xmlns:p14="http://schemas.microsoft.com/office/powerpoint/2010/main" val="79294402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564931" y="365125"/>
            <a:ext cx="10515600" cy="1325563"/>
          </a:xfrm>
        </p:spPr>
        <p:txBody>
          <a:bodyPr>
            <a:normAutofit/>
          </a:bodyPr>
          <a:lstStyle/>
          <a:p>
            <a:r>
              <a:rPr lang="en-US" sz="5400">
                <a:solidFill>
                  <a:srgbClr val="002060"/>
                </a:solidFill>
              </a:rPr>
              <a:t>Teacher Retention</a:t>
            </a:r>
          </a:p>
        </p:txBody>
      </p:sp>
      <p:sp>
        <p:nvSpPr>
          <p:cNvPr id="2" name="TextBox 1">
            <a:extLst>
              <a:ext uri="{FF2B5EF4-FFF2-40B4-BE49-F238E27FC236}">
                <a16:creationId xmlns:a16="http://schemas.microsoft.com/office/drawing/2014/main" id="{80084018-8A5D-873D-DC65-913306C6DB80}"/>
              </a:ext>
            </a:extLst>
          </p:cNvPr>
          <p:cNvSpPr txBox="1"/>
          <p:nvPr/>
        </p:nvSpPr>
        <p:spPr>
          <a:xfrm>
            <a:off x="1629576" y="1766768"/>
            <a:ext cx="9079991" cy="4093428"/>
          </a:xfrm>
          <a:prstGeom prst="rect">
            <a:avLst/>
          </a:prstGeom>
          <a:noFill/>
        </p:spPr>
        <p:txBody>
          <a:bodyPr wrap="square" lIns="91440" tIns="45720" rIns="91440" bIns="45720" rtlCol="0" anchor="t">
            <a:spAutoFit/>
          </a:bodyPr>
          <a:lstStyle/>
          <a:p>
            <a:pPr marL="457200" indent="-457200">
              <a:spcAft>
                <a:spcPts val="1200"/>
              </a:spcAft>
              <a:buFont typeface="Wingdings" panose="05000000000000000000" pitchFamily="2" charset="2"/>
              <a:buChar char="q"/>
            </a:pPr>
            <a:r>
              <a:rPr lang="en-US" sz="3200">
                <a:latin typeface="+mj-lt"/>
                <a:cs typeface="Calibri"/>
              </a:rPr>
              <a:t>School sustainability models</a:t>
            </a:r>
          </a:p>
          <a:p>
            <a:pPr marL="457200" indent="-457200">
              <a:spcAft>
                <a:spcPts val="1200"/>
              </a:spcAft>
              <a:buFont typeface="Wingdings" panose="05000000000000000000" pitchFamily="2" charset="2"/>
              <a:buChar char="q"/>
            </a:pPr>
            <a:r>
              <a:rPr lang="en-US" sz="3200">
                <a:latin typeface="+mj-lt"/>
                <a:cs typeface="Calibri"/>
              </a:rPr>
              <a:t>School leader time, training, financial support</a:t>
            </a:r>
          </a:p>
          <a:p>
            <a:pPr marL="457200" indent="-457200">
              <a:spcAft>
                <a:spcPts val="1200"/>
              </a:spcAft>
              <a:buFont typeface="Wingdings" panose="05000000000000000000" pitchFamily="2" charset="2"/>
              <a:buChar char="q"/>
            </a:pPr>
            <a:r>
              <a:rPr lang="en-US" sz="3200">
                <a:latin typeface="+mj-lt"/>
                <a:cs typeface="Calibri"/>
              </a:rPr>
              <a:t>Effective board and school leader support and training</a:t>
            </a:r>
          </a:p>
          <a:p>
            <a:pPr marL="457200" indent="-457200">
              <a:spcAft>
                <a:spcPts val="1200"/>
              </a:spcAft>
              <a:buFont typeface="Wingdings" panose="05000000000000000000" pitchFamily="2" charset="2"/>
              <a:buChar char="q"/>
            </a:pPr>
            <a:r>
              <a:rPr lang="en-US" sz="3200">
                <a:latin typeface="+mj-lt"/>
                <a:cs typeface="Calibri"/>
              </a:rPr>
              <a:t>Realistic expectations and support of teachers</a:t>
            </a:r>
          </a:p>
          <a:p>
            <a:pPr marL="457200" indent="-457200">
              <a:spcAft>
                <a:spcPts val="1200"/>
              </a:spcAft>
              <a:buFont typeface="Wingdings" panose="05000000000000000000" pitchFamily="2" charset="2"/>
              <a:buChar char="q"/>
            </a:pPr>
            <a:r>
              <a:rPr lang="en-US" sz="3200">
                <a:latin typeface="+mj-lt"/>
                <a:cs typeface="Calibri"/>
              </a:rPr>
              <a:t>Opportunities for growth and use of talents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633209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564931" y="365125"/>
            <a:ext cx="10515600" cy="1325563"/>
          </a:xfrm>
        </p:spPr>
        <p:txBody>
          <a:bodyPr>
            <a:noAutofit/>
          </a:bodyPr>
          <a:lstStyle/>
          <a:p>
            <a:r>
              <a:rPr lang="en-US" sz="4800">
                <a:solidFill>
                  <a:srgbClr val="002060"/>
                </a:solidFill>
              </a:rPr>
              <a:t>Recruitment:</a:t>
            </a:r>
            <a:br>
              <a:rPr lang="en-US" sz="4800">
                <a:solidFill>
                  <a:srgbClr val="002060"/>
                </a:solidFill>
              </a:rPr>
            </a:br>
            <a:r>
              <a:rPr lang="en-US" sz="4800">
                <a:solidFill>
                  <a:srgbClr val="002060"/>
                </a:solidFill>
              </a:rPr>
              <a:t>Leveraging the Non-Traditional Path</a:t>
            </a:r>
          </a:p>
        </p:txBody>
      </p:sp>
      <p:pic>
        <p:nvPicPr>
          <p:cNvPr id="3" name="Picture 2">
            <a:extLst>
              <a:ext uri="{FF2B5EF4-FFF2-40B4-BE49-F238E27FC236}">
                <a16:creationId xmlns:a16="http://schemas.microsoft.com/office/drawing/2014/main" id="{7F8A06D6-C8B2-AB2B-CC79-47B1E6BD9DBB}"/>
              </a:ext>
            </a:extLst>
          </p:cNvPr>
          <p:cNvPicPr>
            <a:picLocks noChangeAspect="1"/>
          </p:cNvPicPr>
          <p:nvPr/>
        </p:nvPicPr>
        <p:blipFill>
          <a:blip r:embed="rId3"/>
          <a:stretch>
            <a:fillRect/>
          </a:stretch>
        </p:blipFill>
        <p:spPr>
          <a:xfrm>
            <a:off x="2292982" y="2896091"/>
            <a:ext cx="7204014" cy="3512701"/>
          </a:xfrm>
          <a:prstGeom prst="rect">
            <a:avLst/>
          </a:prstGeom>
        </p:spPr>
      </p:pic>
      <p:sp>
        <p:nvSpPr>
          <p:cNvPr id="5" name="Rectangle: Rounded Corners 4">
            <a:extLst>
              <a:ext uri="{FF2B5EF4-FFF2-40B4-BE49-F238E27FC236}">
                <a16:creationId xmlns:a16="http://schemas.microsoft.com/office/drawing/2014/main" id="{1D5B061C-2FD6-1F2A-A187-B30AE90B3F47}"/>
              </a:ext>
            </a:extLst>
          </p:cNvPr>
          <p:cNvSpPr/>
          <p:nvPr/>
        </p:nvSpPr>
        <p:spPr>
          <a:xfrm>
            <a:off x="564930" y="1893995"/>
            <a:ext cx="10660117" cy="77776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https://mlc-wels.edu/nep</a:t>
            </a:r>
          </a:p>
        </p:txBody>
      </p:sp>
    </p:spTree>
    <p:extLst>
      <p:ext uri="{BB962C8B-B14F-4D97-AF65-F5344CB8AC3E}">
        <p14:creationId xmlns:p14="http://schemas.microsoft.com/office/powerpoint/2010/main" val="4086738822"/>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FC90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1914FCB-647B-0EA1-9CC2-901EABFFEBBA}"/>
              </a:ext>
            </a:extLst>
          </p:cNvPr>
          <p:cNvGrpSpPr/>
          <p:nvPr/>
        </p:nvGrpSpPr>
        <p:grpSpPr>
          <a:xfrm>
            <a:off x="803869" y="1001"/>
            <a:ext cx="10420140" cy="6858000"/>
            <a:chOff x="1172565" y="1001"/>
            <a:chExt cx="9822651" cy="6858000"/>
          </a:xfrm>
        </p:grpSpPr>
        <p:pic>
          <p:nvPicPr>
            <p:cNvPr id="3" name="Picture 2">
              <a:extLst>
                <a:ext uri="{FF2B5EF4-FFF2-40B4-BE49-F238E27FC236}">
                  <a16:creationId xmlns:a16="http://schemas.microsoft.com/office/drawing/2014/main" id="{97D77826-B7EB-B39A-B7BE-4780D67DA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779" y="1001"/>
              <a:ext cx="32742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13C2B5F7-4200-8AEE-F145-5E4C32828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998" y="1001"/>
              <a:ext cx="32742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7F168DEE-9C4A-8119-B0E2-451A143C4BD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72565" y="2002"/>
              <a:ext cx="3274217" cy="685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E74A8092-AEFA-6BC7-C914-111C02AB9E0F}"/>
                </a:ext>
              </a:extLst>
            </p:cNvPr>
            <p:cNvSpPr/>
            <p:nvPr/>
          </p:nvSpPr>
          <p:spPr>
            <a:xfrm>
              <a:off x="6373216" y="309184"/>
              <a:ext cx="1176338" cy="645319"/>
            </a:xfrm>
            <a:prstGeom prst="rect">
              <a:avLst/>
            </a:prstGeom>
            <a:solidFill>
              <a:srgbClr val="E8E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09735B-F962-D54B-B0F3-0D33838A7321}"/>
                </a:ext>
              </a:extLst>
            </p:cNvPr>
            <p:cNvSpPr txBox="1"/>
            <p:nvPr/>
          </p:nvSpPr>
          <p:spPr>
            <a:xfrm>
              <a:off x="6311303" y="309184"/>
              <a:ext cx="1352550" cy="707886"/>
            </a:xfrm>
            <a:prstGeom prst="rect">
              <a:avLst/>
            </a:prstGeom>
            <a:noFill/>
          </p:spPr>
          <p:txBody>
            <a:bodyPr wrap="square" rtlCol="0">
              <a:spAutoFit/>
            </a:bodyPr>
            <a:lstStyle/>
            <a:p>
              <a:pPr algn="r"/>
              <a:r>
                <a:rPr lang="en-US" sz="2000">
                  <a:solidFill>
                    <a:srgbClr val="393745"/>
                  </a:solidFill>
                  <a:latin typeface="Arial Nova Cond Light" panose="020F0502020204030204" pitchFamily="34" charset="0"/>
                </a:rPr>
                <a:t>CHRISTIAN</a:t>
              </a:r>
            </a:p>
            <a:p>
              <a:pPr algn="r"/>
              <a:r>
                <a:rPr lang="en-US" sz="2000">
                  <a:solidFill>
                    <a:srgbClr val="393745"/>
                  </a:solidFill>
                  <a:latin typeface="Arial Nova Cond Light" panose="020F0502020204030204" pitchFamily="34" charset="0"/>
                </a:rPr>
                <a:t>CARING</a:t>
              </a:r>
            </a:p>
          </p:txBody>
        </p:sp>
      </p:grpSp>
    </p:spTree>
    <p:extLst>
      <p:ext uri="{BB962C8B-B14F-4D97-AF65-F5344CB8AC3E}">
        <p14:creationId xmlns:p14="http://schemas.microsoft.com/office/powerpoint/2010/main" val="36024278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53369D-A6AB-9AC4-9877-980A349EEF7B}"/>
              </a:ext>
            </a:extLst>
          </p:cNvPr>
          <p:cNvSpPr/>
          <p:nvPr/>
        </p:nvSpPr>
        <p:spPr>
          <a:xfrm>
            <a:off x="0" y="1"/>
            <a:ext cx="12192000" cy="1159497"/>
          </a:xfrm>
          <a:prstGeom prst="rect">
            <a:avLst/>
          </a:prstGeom>
          <a:solidFill>
            <a:srgbClr val="4472C4">
              <a:lumMod val="50000"/>
            </a:srgbClr>
          </a:solidFill>
          <a:ln w="12700" cap="flat" cmpd="sng" algn="ctr">
            <a:noFill/>
            <a:prstDash val="solid"/>
            <a:miter lim="800000"/>
          </a:ln>
          <a:effectLst/>
        </p:spPr>
        <p:txBody>
          <a:bodyPr rtlCol="0" anchor="ctr"/>
          <a:lstStyle/>
          <a:p>
            <a:pPr algn="ctr" defTabSz="914377">
              <a:defRPr/>
            </a:pPr>
            <a:r>
              <a:rPr lang="en-US" sz="4800" b="1" kern="0" dirty="0">
                <a:solidFill>
                  <a:prstClr val="white"/>
                </a:solidFill>
                <a:latin typeface="Corbel" panose="020B0503020204020204" pitchFamily="34" charset="0"/>
                <a:cs typeface="Arial"/>
                <a:sym typeface="Arial"/>
              </a:rPr>
              <a:t>Ministering to Our WELS Military Members</a:t>
            </a:r>
          </a:p>
        </p:txBody>
      </p:sp>
      <p:pic>
        <p:nvPicPr>
          <p:cNvPr id="3" name="Picture 2">
            <a:extLst>
              <a:ext uri="{FF2B5EF4-FFF2-40B4-BE49-F238E27FC236}">
                <a16:creationId xmlns:a16="http://schemas.microsoft.com/office/drawing/2014/main" id="{3E797B75-CC4B-6A2C-33AA-4ACB4ED93465}"/>
              </a:ext>
            </a:extLst>
          </p:cNvPr>
          <p:cNvPicPr>
            <a:picLocks noChangeAspect="1"/>
          </p:cNvPicPr>
          <p:nvPr/>
        </p:nvPicPr>
        <p:blipFill rotWithShape="1">
          <a:blip r:embed="rId3"/>
          <a:srcRect l="20339" t="25533"/>
          <a:stretch/>
        </p:blipFill>
        <p:spPr>
          <a:xfrm>
            <a:off x="0" y="1159498"/>
            <a:ext cx="6096000" cy="5698501"/>
          </a:xfrm>
          <a:prstGeom prst="rect">
            <a:avLst/>
          </a:prstGeom>
        </p:spPr>
      </p:pic>
      <p:pic>
        <p:nvPicPr>
          <p:cNvPr id="9218" name="Picture 2" descr="No photo description available.">
            <a:extLst>
              <a:ext uri="{FF2B5EF4-FFF2-40B4-BE49-F238E27FC236}">
                <a16:creationId xmlns:a16="http://schemas.microsoft.com/office/drawing/2014/main" id="{D005D6E0-B2EC-6E3F-A7BE-E957639F0B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6791"/>
          <a:stretch/>
        </p:blipFill>
        <p:spPr bwMode="auto">
          <a:xfrm>
            <a:off x="6096000" y="1159497"/>
            <a:ext cx="6102339" cy="5698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81ABBD-8FF0-13F1-0C6E-0DCB2E784F5F}"/>
              </a:ext>
            </a:extLst>
          </p:cNvPr>
          <p:cNvSpPr txBox="1"/>
          <p:nvPr/>
        </p:nvSpPr>
        <p:spPr>
          <a:xfrm>
            <a:off x="-6339" y="1453177"/>
            <a:ext cx="6102339" cy="1200329"/>
          </a:xfrm>
          <a:prstGeom prst="rect">
            <a:avLst/>
          </a:prstGeom>
          <a:solidFill>
            <a:schemeClr val="bg1">
              <a:alpha val="80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C612B33-FD29-ABE9-07D0-337630BE5F8F}"/>
              </a:ext>
            </a:extLst>
          </p:cNvPr>
          <p:cNvSpPr txBox="1"/>
          <p:nvPr/>
        </p:nvSpPr>
        <p:spPr>
          <a:xfrm>
            <a:off x="0" y="1473008"/>
            <a:ext cx="6096000" cy="1200329"/>
          </a:xfrm>
          <a:prstGeom prst="rect">
            <a:avLst/>
          </a:prstGeom>
          <a:noFill/>
        </p:spPr>
        <p:txBody>
          <a:bodyPr wrap="square" rtlCol="0">
            <a:spAutoFit/>
          </a:bodyPr>
          <a:lstStyle/>
          <a:p>
            <a:pPr algn="ctr"/>
            <a:r>
              <a:rPr lang="en-US" sz="3600" dirty="0">
                <a:solidFill>
                  <a:srgbClr val="000000"/>
                </a:solidFill>
                <a:effectLst>
                  <a:outerShdw blurRad="38100" dist="38100" dir="2700000" algn="tl">
                    <a:srgbClr val="000000">
                      <a:alpha val="43137"/>
                    </a:srgbClr>
                  </a:outerShdw>
                </a:effectLst>
                <a:latin typeface="Corbel" panose="020B0503020204020204" pitchFamily="34" charset="0"/>
              </a:rPr>
              <a:t>European Chaplain Rob Weiss and his wife, Rachel</a:t>
            </a:r>
          </a:p>
        </p:txBody>
      </p:sp>
      <p:sp>
        <p:nvSpPr>
          <p:cNvPr id="8" name="TextBox 7">
            <a:extLst>
              <a:ext uri="{FF2B5EF4-FFF2-40B4-BE49-F238E27FC236}">
                <a16:creationId xmlns:a16="http://schemas.microsoft.com/office/drawing/2014/main" id="{FB2C5BBA-AE32-5795-2891-551713B0D403}"/>
              </a:ext>
            </a:extLst>
          </p:cNvPr>
          <p:cNvSpPr txBox="1"/>
          <p:nvPr/>
        </p:nvSpPr>
        <p:spPr>
          <a:xfrm>
            <a:off x="6096001" y="5660953"/>
            <a:ext cx="6096000" cy="1200329"/>
          </a:xfrm>
          <a:prstGeom prst="rect">
            <a:avLst/>
          </a:prstGeom>
          <a:solidFill>
            <a:schemeClr val="bg1">
              <a:alpha val="8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31957A7D-8CAE-4581-6C42-110F2A582211}"/>
              </a:ext>
            </a:extLst>
          </p:cNvPr>
          <p:cNvSpPr txBox="1"/>
          <p:nvPr/>
        </p:nvSpPr>
        <p:spPr>
          <a:xfrm>
            <a:off x="6096000" y="5651631"/>
            <a:ext cx="6096000" cy="1200329"/>
          </a:xfrm>
          <a:prstGeom prst="rect">
            <a:avLst/>
          </a:prstGeom>
          <a:noFill/>
        </p:spPr>
        <p:txBody>
          <a:bodyPr wrap="square" rtlCol="0">
            <a:spAutoFit/>
          </a:bodyPr>
          <a:lstStyle/>
          <a:p>
            <a:pPr algn="ctr"/>
            <a:r>
              <a:rPr lang="en-US" sz="3600" dirty="0">
                <a:solidFill>
                  <a:srgbClr val="000000"/>
                </a:solidFill>
                <a:effectLst>
                  <a:outerShdw blurRad="38100" dist="38100" dir="2700000" algn="tl">
                    <a:srgbClr val="000000">
                      <a:alpha val="43137"/>
                    </a:srgbClr>
                  </a:outerShdw>
                </a:effectLst>
                <a:latin typeface="Corbel" panose="020B0503020204020204" pitchFamily="34" charset="0"/>
              </a:rPr>
              <a:t>National Chaplain Paul Horn and his wife, Becky</a:t>
            </a:r>
          </a:p>
        </p:txBody>
      </p:sp>
    </p:spTree>
    <p:extLst>
      <p:ext uri="{BB962C8B-B14F-4D97-AF65-F5344CB8AC3E}">
        <p14:creationId xmlns:p14="http://schemas.microsoft.com/office/powerpoint/2010/main" val="178950796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90B63859-6AE0-2A92-C8BC-9F1F1226B437}"/>
              </a:ext>
            </a:extLst>
          </p:cNvPr>
          <p:cNvPicPr>
            <a:picLocks noChangeAspect="1"/>
          </p:cNvPicPr>
          <p:nvPr/>
        </p:nvPicPr>
        <p:blipFill>
          <a:blip r:embed="rId2"/>
          <a:stretch>
            <a:fillRect/>
          </a:stretch>
        </p:blipFill>
        <p:spPr>
          <a:xfrm>
            <a:off x="0" y="-45106"/>
            <a:ext cx="12192000" cy="6903106"/>
          </a:xfrm>
          <a:prstGeom prst="rect">
            <a:avLst/>
          </a:prstGeom>
        </p:spPr>
      </p:pic>
      <p:sp>
        <p:nvSpPr>
          <p:cNvPr id="4" name="Right Triangle 3">
            <a:extLst>
              <a:ext uri="{FF2B5EF4-FFF2-40B4-BE49-F238E27FC236}">
                <a16:creationId xmlns:a16="http://schemas.microsoft.com/office/drawing/2014/main" id="{816D0038-126B-5810-C794-79E28963143B}"/>
              </a:ext>
            </a:extLst>
          </p:cNvPr>
          <p:cNvSpPr/>
          <p:nvPr/>
        </p:nvSpPr>
        <p:spPr>
          <a:xfrm rot="16200000">
            <a:off x="7862000" y="2527997"/>
            <a:ext cx="4114802" cy="4545204"/>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8BCD0A-4012-0A3F-27D0-F2406E78DAD6}"/>
              </a:ext>
            </a:extLst>
          </p:cNvPr>
          <p:cNvSpPr txBox="1"/>
          <p:nvPr/>
        </p:nvSpPr>
        <p:spPr>
          <a:xfrm rot="19120881">
            <a:off x="8527133" y="4698715"/>
            <a:ext cx="4118184" cy="1200329"/>
          </a:xfrm>
          <a:prstGeom prst="rect">
            <a:avLst/>
          </a:prstGeom>
          <a:noFill/>
        </p:spPr>
        <p:txBody>
          <a:bodyPr wrap="square" rtlCol="0">
            <a:spAutoFit/>
          </a:bodyPr>
          <a:lstStyle/>
          <a:p>
            <a:pPr algn="ctr"/>
            <a:r>
              <a:rPr lang="en-US" sz="3600" dirty="0">
                <a:solidFill>
                  <a:schemeClr val="bg1"/>
                </a:solidFill>
              </a:rPr>
              <a:t>WEBSITE</a:t>
            </a:r>
          </a:p>
          <a:p>
            <a:pPr algn="ctr"/>
            <a:r>
              <a:rPr lang="en-US" sz="3600" dirty="0">
                <a:solidFill>
                  <a:schemeClr val="bg1"/>
                </a:solidFill>
              </a:rPr>
              <a:t>COMING SOON</a:t>
            </a:r>
          </a:p>
        </p:txBody>
      </p:sp>
    </p:spTree>
    <p:extLst>
      <p:ext uri="{BB962C8B-B14F-4D97-AF65-F5344CB8AC3E}">
        <p14:creationId xmlns:p14="http://schemas.microsoft.com/office/powerpoint/2010/main" val="260848421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58A4ACA-8559-F6B5-77FE-01C5C46E4C06}"/>
              </a:ext>
            </a:extLst>
          </p:cNvPr>
          <p:cNvSpPr/>
          <p:nvPr/>
        </p:nvSpPr>
        <p:spPr>
          <a:xfrm>
            <a:off x="0" y="0"/>
            <a:ext cx="12192000" cy="664536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3" name="Group 2">
            <a:extLst>
              <a:ext uri="{FF2B5EF4-FFF2-40B4-BE49-F238E27FC236}">
                <a16:creationId xmlns:a16="http://schemas.microsoft.com/office/drawing/2014/main" id="{DF92EA81-576E-9DFE-C1F6-8E5DB8BABDAC}"/>
              </a:ext>
            </a:extLst>
          </p:cNvPr>
          <p:cNvGrpSpPr/>
          <p:nvPr/>
        </p:nvGrpSpPr>
        <p:grpSpPr>
          <a:xfrm>
            <a:off x="8037490" y="1348717"/>
            <a:ext cx="3085733" cy="4650828"/>
            <a:chOff x="7967400" y="1161519"/>
            <a:chExt cx="3085733" cy="4650828"/>
          </a:xfrm>
        </p:grpSpPr>
        <p:pic>
          <p:nvPicPr>
            <p:cNvPr id="8194" name="Picture 2" descr="679 – Prison Ministry Tech – WELSTech">
              <a:extLst>
                <a:ext uri="{FF2B5EF4-FFF2-40B4-BE49-F238E27FC236}">
                  <a16:creationId xmlns:a16="http://schemas.microsoft.com/office/drawing/2014/main" id="{F0115862-6FAF-595D-39D8-7151BD3FD437}"/>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686" t="-4479" r="11966" b="4479"/>
            <a:stretch/>
          </p:blipFill>
          <p:spPr bwMode="auto">
            <a:xfrm>
              <a:off x="7967400" y="1161519"/>
              <a:ext cx="3085733" cy="4650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18E887-E85D-9110-2889-861896B8BC26}"/>
                </a:ext>
              </a:extLst>
            </p:cNvPr>
            <p:cNvSpPr txBox="1"/>
            <p:nvPr/>
          </p:nvSpPr>
          <p:spPr>
            <a:xfrm>
              <a:off x="8446204" y="5315005"/>
              <a:ext cx="20964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8F8F8"/>
                  </a:solidFill>
                  <a:effectLst>
                    <a:outerShdw blurRad="38100" dist="38100" dir="2700000" algn="tl">
                      <a:srgbClr val="000000">
                        <a:alpha val="43137"/>
                      </a:srgbClr>
                    </a:outerShdw>
                  </a:effectLst>
                  <a:uLnTx/>
                  <a:uFillTx/>
                  <a:latin typeface="Corbel" panose="020B0503020204020204"/>
                  <a:ea typeface="+mn-ea"/>
                  <a:cs typeface="+mn-cs"/>
                </a:rPr>
                <a:t>Jim Behringer</a:t>
              </a:r>
            </a:p>
          </p:txBody>
        </p:sp>
      </p:grpSp>
      <p:sp>
        <p:nvSpPr>
          <p:cNvPr id="4" name="Rectangle 3">
            <a:extLst>
              <a:ext uri="{FF2B5EF4-FFF2-40B4-BE49-F238E27FC236}">
                <a16:creationId xmlns:a16="http://schemas.microsoft.com/office/drawing/2014/main" id="{C764AA1F-6473-4B98-FF3F-DD0798BBEB70}"/>
              </a:ext>
            </a:extLst>
          </p:cNvPr>
          <p:cNvSpPr/>
          <p:nvPr/>
        </p:nvSpPr>
        <p:spPr>
          <a:xfrm>
            <a:off x="7458750" y="1125978"/>
            <a:ext cx="3930450" cy="521313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orbel" panose="020B0503020204020204"/>
                <a:ea typeface="+mn-ea"/>
                <a:cs typeface="+mn-cs"/>
              </a:rPr>
              <a:t>  </a:t>
            </a:r>
          </a:p>
        </p:txBody>
      </p:sp>
      <p:grpSp>
        <p:nvGrpSpPr>
          <p:cNvPr id="41" name="Group 40">
            <a:extLst>
              <a:ext uri="{FF2B5EF4-FFF2-40B4-BE49-F238E27FC236}">
                <a16:creationId xmlns:a16="http://schemas.microsoft.com/office/drawing/2014/main" id="{34718203-F46C-47A9-4D14-F42A5AEAA660}"/>
              </a:ext>
            </a:extLst>
          </p:cNvPr>
          <p:cNvGrpSpPr/>
          <p:nvPr/>
        </p:nvGrpSpPr>
        <p:grpSpPr>
          <a:xfrm>
            <a:off x="7511804" y="1348717"/>
            <a:ext cx="3925502" cy="4817674"/>
            <a:chOff x="7631269" y="1067939"/>
            <a:chExt cx="3925502" cy="4817674"/>
          </a:xfrm>
        </p:grpSpPr>
        <p:grpSp>
          <p:nvGrpSpPr>
            <p:cNvPr id="6" name="Group 5">
              <a:extLst>
                <a:ext uri="{FF2B5EF4-FFF2-40B4-BE49-F238E27FC236}">
                  <a16:creationId xmlns:a16="http://schemas.microsoft.com/office/drawing/2014/main" id="{17271E7C-301B-08D5-195B-A081C04F8736}"/>
                </a:ext>
              </a:extLst>
            </p:cNvPr>
            <p:cNvGrpSpPr/>
            <p:nvPr/>
          </p:nvGrpSpPr>
          <p:grpSpPr>
            <a:xfrm>
              <a:off x="9460359" y="3695956"/>
              <a:ext cx="2096412" cy="2189657"/>
              <a:chOff x="8963336" y="1251746"/>
              <a:chExt cx="2795216" cy="2919542"/>
            </a:xfrm>
          </p:grpSpPr>
          <p:pic>
            <p:nvPicPr>
              <p:cNvPr id="7" name="Picture 12" descr="https://wels365.sharepoint.com/SAB%20Staff%20Pics/holman1.jpg">
                <a:extLst>
                  <a:ext uri="{FF2B5EF4-FFF2-40B4-BE49-F238E27FC236}">
                    <a16:creationId xmlns:a16="http://schemas.microsoft.com/office/drawing/2014/main" id="{A87F1B06-E10A-EF09-C06F-A10F60BB4F4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497711" y="1251746"/>
                <a:ext cx="1542733" cy="2005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75E2AF-C7FC-59B8-EF4A-67A7ED20FF18}"/>
                  </a:ext>
                </a:extLst>
              </p:cNvPr>
              <p:cNvSpPr txBox="1"/>
              <p:nvPr/>
            </p:nvSpPr>
            <p:spPr>
              <a:xfrm>
                <a:off x="8963336" y="3145367"/>
                <a:ext cx="2795216" cy="10259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EARLY CHILDHOOD MINISTRIES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Cindi Holman</a:t>
                </a:r>
              </a:p>
            </p:txBody>
          </p:sp>
        </p:grpSp>
        <p:grpSp>
          <p:nvGrpSpPr>
            <p:cNvPr id="12" name="Group 11">
              <a:extLst>
                <a:ext uri="{FF2B5EF4-FFF2-40B4-BE49-F238E27FC236}">
                  <a16:creationId xmlns:a16="http://schemas.microsoft.com/office/drawing/2014/main" id="{179D34BC-6FC1-5EF1-26E1-A46904D5DAEA}"/>
                </a:ext>
              </a:extLst>
            </p:cNvPr>
            <p:cNvGrpSpPr/>
            <p:nvPr/>
          </p:nvGrpSpPr>
          <p:grpSpPr>
            <a:xfrm>
              <a:off x="7631269" y="3717911"/>
              <a:ext cx="2003157" cy="2167430"/>
              <a:chOff x="6080227" y="1298561"/>
              <a:chExt cx="2670876" cy="2889909"/>
            </a:xfrm>
          </p:grpSpPr>
          <p:sp>
            <p:nvSpPr>
              <p:cNvPr id="13" name="TextBox 12">
                <a:extLst>
                  <a:ext uri="{FF2B5EF4-FFF2-40B4-BE49-F238E27FC236}">
                    <a16:creationId xmlns:a16="http://schemas.microsoft.com/office/drawing/2014/main" id="{D36FA24E-2B16-9F5D-81E9-D9309CFAC2AA}"/>
                  </a:ext>
                </a:extLst>
              </p:cNvPr>
              <p:cNvSpPr txBox="1"/>
              <p:nvPr/>
            </p:nvSpPr>
            <p:spPr>
              <a:xfrm>
                <a:off x="6080227" y="3162548"/>
                <a:ext cx="2670876" cy="102592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WELS SCHOOL ACCREDITATION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Paul Patterson</a:t>
                </a:r>
              </a:p>
            </p:txBody>
          </p:sp>
          <p:pic>
            <p:nvPicPr>
              <p:cNvPr id="14" name="Picture 13" descr="Paul Patterson - Associate Director of WELS Lutheran Schools and Executive  Director of WELS School Accreditation - WISCONSIN EVANGELICAL LUTHERAN  SYNOD | LinkedIn">
                <a:extLst>
                  <a:ext uri="{FF2B5EF4-FFF2-40B4-BE49-F238E27FC236}">
                    <a16:creationId xmlns:a16="http://schemas.microsoft.com/office/drawing/2014/main" id="{ED1EF3A1-AE27-CC14-BD1C-7B8CD85B01EC}"/>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8985" r="10937"/>
              <a:stretch/>
            </p:blipFill>
            <p:spPr bwMode="auto">
              <a:xfrm>
                <a:off x="6540113" y="1298561"/>
                <a:ext cx="1631854" cy="1873250"/>
              </a:xfrm>
              <a:prstGeom prst="rect">
                <a:avLst/>
              </a:prstGeom>
              <a:ln>
                <a:noFill/>
              </a:ln>
              <a:effectLst>
                <a:softEdge rad="112500"/>
              </a:effectLst>
              <a:extLst>
                <a:ext uri="{53640926-AAD7-44D8-BBD7-CCE9431645EC}">
                  <a14:shadowObscured xmlns:a14="http://schemas.microsoft.com/office/drawing/2010/main"/>
                </a:ext>
              </a:extLst>
            </p:spPr>
          </p:pic>
        </p:grpSp>
        <p:grpSp>
          <p:nvGrpSpPr>
            <p:cNvPr id="15" name="Group 14">
              <a:extLst>
                <a:ext uri="{FF2B5EF4-FFF2-40B4-BE49-F238E27FC236}">
                  <a16:creationId xmlns:a16="http://schemas.microsoft.com/office/drawing/2014/main" id="{0826C534-EFFF-8A33-C016-5065FE4B8299}"/>
                </a:ext>
              </a:extLst>
            </p:cNvPr>
            <p:cNvGrpSpPr/>
            <p:nvPr/>
          </p:nvGrpSpPr>
          <p:grpSpPr>
            <a:xfrm>
              <a:off x="8635501" y="1067939"/>
              <a:ext cx="1740271" cy="2444234"/>
              <a:chOff x="3092246" y="1308085"/>
              <a:chExt cx="2320361" cy="3258978"/>
            </a:xfrm>
          </p:grpSpPr>
          <p:sp>
            <p:nvSpPr>
              <p:cNvPr id="16" name="TextBox 15">
                <a:extLst>
                  <a:ext uri="{FF2B5EF4-FFF2-40B4-BE49-F238E27FC236}">
                    <a16:creationId xmlns:a16="http://schemas.microsoft.com/office/drawing/2014/main" id="{AF8DAF58-7BCC-F793-E250-DEE9B3D613C9}"/>
                  </a:ext>
                </a:extLst>
              </p:cNvPr>
              <p:cNvSpPr txBox="1"/>
              <p:nvPr/>
            </p:nvSpPr>
            <p:spPr>
              <a:xfrm>
                <a:off x="3092246" y="3171810"/>
                <a:ext cx="2320361" cy="13952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LUTHERAN SCHOOLS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Jim Rademan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C0000"/>
                    </a:solidFill>
                    <a:effectLst/>
                    <a:uLnTx/>
                    <a:uFillTx/>
                    <a:latin typeface="Corbel" panose="020B0503020204020204"/>
                    <a:ea typeface="+mn-ea"/>
                    <a:cs typeface="+mn-cs"/>
                  </a:rPr>
                  <a:t>Associate Coordinator of Congregational Services</a:t>
                </a:r>
                <a:endParaRPr kumimoji="0" lang="en-US" sz="1100" b="0" i="0" u="none" strike="noStrike" kern="1200" cap="none" spc="0" normalizeH="0" baseline="0" noProof="0">
                  <a:ln>
                    <a:noFill/>
                  </a:ln>
                  <a:solidFill>
                    <a:srgbClr val="CC0000"/>
                  </a:solidFill>
                  <a:effectLst/>
                  <a:uLnTx/>
                  <a:uFillTx/>
                  <a:latin typeface="Corbel" panose="020B0503020204020204"/>
                  <a:ea typeface="+mn-ea"/>
                  <a:cs typeface="+mn-cs"/>
                </a:endParaRPr>
              </a:p>
            </p:txBody>
          </p:sp>
          <p:pic>
            <p:nvPicPr>
              <p:cNvPr id="17" name="Picture 16" descr="A person wearing a suit and tie&#10;&#10;Description automatically generated">
                <a:extLst>
                  <a:ext uri="{FF2B5EF4-FFF2-40B4-BE49-F238E27FC236}">
                    <a16:creationId xmlns:a16="http://schemas.microsoft.com/office/drawing/2014/main" id="{EE001277-0DF0-B21C-277C-0336E5832027}"/>
                  </a:ext>
                </a:extLst>
              </p:cNvPr>
              <p:cNvPicPr>
                <a:picLocks noChangeAspect="1"/>
              </p:cNvPicPr>
              <p:nvPr/>
            </p:nvPicPr>
            <p:blipFill rotWithShape="1">
              <a:blip r:embed="rId6">
                <a:grayscl/>
              </a:blip>
              <a:srcRect t="-1" b="15019"/>
              <a:stretch/>
            </p:blipFill>
            <p:spPr bwMode="auto">
              <a:xfrm>
                <a:off x="3494155" y="1308085"/>
                <a:ext cx="1651669" cy="1844094"/>
              </a:xfrm>
              <a:prstGeom prst="rect">
                <a:avLst/>
              </a:prstGeom>
              <a:ln>
                <a:noFill/>
              </a:ln>
              <a:effectLst>
                <a:softEdge rad="112500"/>
              </a:effectLst>
              <a:extLst>
                <a:ext uri="{53640926-AAD7-44D8-BBD7-CCE9431645EC}">
                  <a14:shadowObscured xmlns:a14="http://schemas.microsoft.com/office/drawing/2010/main"/>
                </a:ext>
              </a:extLst>
            </p:spPr>
          </p:pic>
        </p:grpSp>
      </p:grpSp>
      <p:grpSp>
        <p:nvGrpSpPr>
          <p:cNvPr id="40" name="Group 39">
            <a:extLst>
              <a:ext uri="{FF2B5EF4-FFF2-40B4-BE49-F238E27FC236}">
                <a16:creationId xmlns:a16="http://schemas.microsoft.com/office/drawing/2014/main" id="{3AB8D7A8-AB29-8235-1E25-20E024E0EBAD}"/>
              </a:ext>
            </a:extLst>
          </p:cNvPr>
          <p:cNvGrpSpPr/>
          <p:nvPr/>
        </p:nvGrpSpPr>
        <p:grpSpPr>
          <a:xfrm>
            <a:off x="777565" y="1344471"/>
            <a:ext cx="6893501" cy="4852597"/>
            <a:chOff x="911226" y="1067939"/>
            <a:chExt cx="6893501" cy="4852597"/>
          </a:xfrm>
        </p:grpSpPr>
        <p:grpSp>
          <p:nvGrpSpPr>
            <p:cNvPr id="9" name="Group 8">
              <a:extLst>
                <a:ext uri="{FF2B5EF4-FFF2-40B4-BE49-F238E27FC236}">
                  <a16:creationId xmlns:a16="http://schemas.microsoft.com/office/drawing/2014/main" id="{A2BD9EDE-72F4-2B9D-46DB-7A8FA8F925A3}"/>
                </a:ext>
              </a:extLst>
            </p:cNvPr>
            <p:cNvGrpSpPr/>
            <p:nvPr/>
          </p:nvGrpSpPr>
          <p:grpSpPr>
            <a:xfrm>
              <a:off x="2232773" y="1067939"/>
              <a:ext cx="2653145" cy="2429510"/>
              <a:chOff x="-49908" y="1147280"/>
              <a:chExt cx="3537527" cy="3239349"/>
            </a:xfrm>
          </p:grpSpPr>
          <p:sp>
            <p:nvSpPr>
              <p:cNvPr id="10" name="TextBox 9">
                <a:extLst>
                  <a:ext uri="{FF2B5EF4-FFF2-40B4-BE49-F238E27FC236}">
                    <a16:creationId xmlns:a16="http://schemas.microsoft.com/office/drawing/2014/main" id="{EEC89E81-69BF-16AC-1385-A77C8B970473}"/>
                  </a:ext>
                </a:extLst>
              </p:cNvPr>
              <p:cNvSpPr txBox="1"/>
              <p:nvPr/>
            </p:nvSpPr>
            <p:spPr>
              <a:xfrm>
                <a:off x="-49908" y="2991375"/>
                <a:ext cx="3537527" cy="13952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C0000"/>
                    </a:solidFill>
                    <a:effectLst/>
                    <a:uLnTx/>
                    <a:uFillTx/>
                    <a:latin typeface="Corbel" panose="020B0503020204020204"/>
                    <a:ea typeface="+mn-ea"/>
                    <a:cs typeface="+mn-cs"/>
                  </a:rPr>
                  <a:t>CONGREGATIONAL COUNSELING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C0000"/>
                    </a:solidFill>
                    <a:effectLst/>
                    <a:uLnTx/>
                    <a:uFillTx/>
                    <a:latin typeface="Corbel" panose="020B0503020204020204"/>
                    <a:ea typeface="+mn-ea"/>
                    <a:cs typeface="+mn-cs"/>
                  </a:rPr>
                  <a:t>Jonathan Hein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C0000"/>
                    </a:solidFill>
                    <a:effectLst/>
                    <a:uLnTx/>
                    <a:uFillTx/>
                    <a:latin typeface="Corbel" panose="020B0503020204020204"/>
                    <a:ea typeface="+mn-ea"/>
                    <a:cs typeface="+mn-cs"/>
                  </a:rPr>
                  <a:t>Coordinator of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C0000"/>
                    </a:solidFill>
                    <a:effectLst/>
                    <a:uLnTx/>
                    <a:uFillTx/>
                    <a:latin typeface="Corbel" panose="020B0503020204020204"/>
                    <a:ea typeface="+mn-ea"/>
                    <a:cs typeface="+mn-cs"/>
                  </a:rPr>
                  <a:t>Congregational Services</a:t>
                </a:r>
                <a:endParaRPr kumimoji="0" lang="en-US" sz="1200" b="0" i="0" u="none" strike="noStrike" kern="1200" cap="none" spc="0" normalizeH="0" baseline="0" noProof="0" dirty="0">
                  <a:ln>
                    <a:noFill/>
                  </a:ln>
                  <a:solidFill>
                    <a:srgbClr val="CC0000"/>
                  </a:solidFill>
                  <a:effectLst/>
                  <a:uLnTx/>
                  <a:uFillTx/>
                  <a:latin typeface="Corbel" panose="020B0503020204020204"/>
                  <a:ea typeface="+mn-ea"/>
                  <a:cs typeface="+mn-cs"/>
                </a:endParaRPr>
              </a:p>
            </p:txBody>
          </p:sp>
          <p:pic>
            <p:nvPicPr>
              <p:cNvPr id="11" name="Picture 10" descr="A person wearing a suit and tie&#10;&#10;Description automatically generated with medium confidence">
                <a:extLst>
                  <a:ext uri="{FF2B5EF4-FFF2-40B4-BE49-F238E27FC236}">
                    <a16:creationId xmlns:a16="http://schemas.microsoft.com/office/drawing/2014/main" id="{48BB9673-284E-646C-4574-91A2875FF7A6}"/>
                  </a:ext>
                </a:extLst>
              </p:cNvPr>
              <p:cNvPicPr>
                <a:picLocks noChangeAspect="1"/>
              </p:cNvPicPr>
              <p:nvPr/>
            </p:nvPicPr>
            <p:blipFill rotWithShape="1">
              <a:blip r:embed="rId7">
                <a:grayscl/>
              </a:blip>
              <a:srcRect l="15774" t="15897" r="9492" b="20415"/>
              <a:stretch/>
            </p:blipFill>
            <p:spPr>
              <a:xfrm>
                <a:off x="879985" y="1147280"/>
                <a:ext cx="1631854" cy="1854353"/>
              </a:xfrm>
              <a:prstGeom prst="rect">
                <a:avLst/>
              </a:prstGeom>
              <a:ln>
                <a:noFill/>
              </a:ln>
              <a:effectLst>
                <a:softEdge rad="112500"/>
              </a:effectLst>
            </p:spPr>
          </p:pic>
        </p:grpSp>
        <p:grpSp>
          <p:nvGrpSpPr>
            <p:cNvPr id="21" name="Group 20">
              <a:extLst>
                <a:ext uri="{FF2B5EF4-FFF2-40B4-BE49-F238E27FC236}">
                  <a16:creationId xmlns:a16="http://schemas.microsoft.com/office/drawing/2014/main" id="{65C1DBCC-AB32-C85C-70E1-A935B0554786}"/>
                </a:ext>
              </a:extLst>
            </p:cNvPr>
            <p:cNvGrpSpPr/>
            <p:nvPr/>
          </p:nvGrpSpPr>
          <p:grpSpPr>
            <a:xfrm>
              <a:off x="3833138" y="3753106"/>
              <a:ext cx="2653145" cy="1921209"/>
              <a:chOff x="2969605" y="4178937"/>
              <a:chExt cx="3537527" cy="2561612"/>
            </a:xfrm>
          </p:grpSpPr>
          <p:sp>
            <p:nvSpPr>
              <p:cNvPr id="22" name="TextBox 21">
                <a:extLst>
                  <a:ext uri="{FF2B5EF4-FFF2-40B4-BE49-F238E27FC236}">
                    <a16:creationId xmlns:a16="http://schemas.microsoft.com/office/drawing/2014/main" id="{02ACEC45-4F87-D6DF-351D-EBC301C52BC0}"/>
                  </a:ext>
                </a:extLst>
              </p:cNvPr>
              <p:cNvSpPr txBox="1"/>
              <p:nvPr/>
            </p:nvSpPr>
            <p:spPr>
              <a:xfrm>
                <a:off x="2969605" y="6042922"/>
                <a:ext cx="3537527" cy="6976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DISCIPLESHIP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Donn Dobberstein</a:t>
                </a:r>
                <a:endParaRPr kumimoji="0" lang="en-US" sz="1600" b="0" i="0" u="none" strike="noStrike" kern="1200" cap="none" spc="0" normalizeH="0" baseline="0" noProof="0">
                  <a:ln>
                    <a:noFill/>
                  </a:ln>
                  <a:solidFill>
                    <a:srgbClr val="CC0000"/>
                  </a:solidFill>
                  <a:effectLst/>
                  <a:uLnTx/>
                  <a:uFillTx/>
                  <a:latin typeface="Corbel" panose="020B0503020204020204"/>
                  <a:ea typeface="+mn-ea"/>
                  <a:cs typeface="+mn-cs"/>
                </a:endParaRPr>
              </a:p>
            </p:txBody>
          </p:sp>
          <p:pic>
            <p:nvPicPr>
              <p:cNvPr id="23" name="Picture 22" descr="Study Saturday: High Expectations (Dobberstein)">
                <a:extLst>
                  <a:ext uri="{FF2B5EF4-FFF2-40B4-BE49-F238E27FC236}">
                    <a16:creationId xmlns:a16="http://schemas.microsoft.com/office/drawing/2014/main" id="{864F0CC0-618E-76AF-A044-B9A9710D8972}"/>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l="8333" r="5953"/>
              <a:stretch/>
            </p:blipFill>
            <p:spPr bwMode="auto">
              <a:xfrm>
                <a:off x="3812625" y="4178937"/>
                <a:ext cx="1664392" cy="1863985"/>
              </a:xfrm>
              <a:prstGeom prst="rect">
                <a:avLst/>
              </a:prstGeom>
              <a:ln>
                <a:noFill/>
              </a:ln>
              <a:effectLst>
                <a:softEdge rad="112500"/>
              </a:effectLst>
              <a:extLst>
                <a:ext uri="{53640926-AAD7-44D8-BBD7-CCE9431645EC}">
                  <a14:shadowObscured xmlns:a14="http://schemas.microsoft.com/office/drawing/2010/main"/>
                </a:ext>
              </a:extLst>
            </p:spPr>
          </p:pic>
        </p:grpSp>
        <p:grpSp>
          <p:nvGrpSpPr>
            <p:cNvPr id="24" name="Group 23">
              <a:extLst>
                <a:ext uri="{FF2B5EF4-FFF2-40B4-BE49-F238E27FC236}">
                  <a16:creationId xmlns:a16="http://schemas.microsoft.com/office/drawing/2014/main" id="{1BE9416C-65BD-15EF-7E1E-DB759C634415}"/>
                </a:ext>
              </a:extLst>
            </p:cNvPr>
            <p:cNvGrpSpPr/>
            <p:nvPr/>
          </p:nvGrpSpPr>
          <p:grpSpPr>
            <a:xfrm>
              <a:off x="911226" y="3823855"/>
              <a:ext cx="1621155" cy="1857409"/>
              <a:chOff x="6776064" y="4210566"/>
              <a:chExt cx="2161540" cy="2476545"/>
            </a:xfrm>
          </p:grpSpPr>
          <p:sp>
            <p:nvSpPr>
              <p:cNvPr id="25" name="TextBox 24">
                <a:extLst>
                  <a:ext uri="{FF2B5EF4-FFF2-40B4-BE49-F238E27FC236}">
                    <a16:creationId xmlns:a16="http://schemas.microsoft.com/office/drawing/2014/main" id="{3ACA438C-210D-0225-8BAD-E7BA2428CF27}"/>
                  </a:ext>
                </a:extLst>
              </p:cNvPr>
              <p:cNvSpPr txBox="1"/>
              <p:nvPr/>
            </p:nvSpPr>
            <p:spPr>
              <a:xfrm>
                <a:off x="6776064" y="5989484"/>
                <a:ext cx="2161540" cy="6976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EVANGELISM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Eric Roecker</a:t>
                </a:r>
              </a:p>
            </p:txBody>
          </p:sp>
          <p:pic>
            <p:nvPicPr>
              <p:cNvPr id="26" name="Picture 6" descr="https://wels.net/wp-content/uploads/2018/06/700x411-Together-Roecker-711x321.jpg">
                <a:extLst>
                  <a:ext uri="{FF2B5EF4-FFF2-40B4-BE49-F238E27FC236}">
                    <a16:creationId xmlns:a16="http://schemas.microsoft.com/office/drawing/2014/main" id="{549362C8-34C0-59AB-D109-1F5E14D80983}"/>
                  </a:ext>
                </a:extLst>
              </p:cNvPr>
              <p:cNvPicPr>
                <a:picLocks noChangeAspect="1" noChangeArrowheads="1"/>
              </p:cNvPicPr>
              <p:nvPr/>
            </p:nvPicPr>
            <p:blipFill rotWithShape="1">
              <a:blip r:embed="rId9">
                <a:grayscl/>
                <a:extLst>
                  <a:ext uri="{28A0092B-C50C-407E-A947-70E740481C1C}">
                    <a14:useLocalDpi xmlns:a14="http://schemas.microsoft.com/office/drawing/2010/main" val="0"/>
                  </a:ext>
                </a:extLst>
              </a:blip>
              <a:srcRect l="37095" t="1393" r="44766" b="53896"/>
              <a:stretch/>
            </p:blipFill>
            <p:spPr bwMode="auto">
              <a:xfrm>
                <a:off x="7039053" y="4210566"/>
                <a:ext cx="1550060" cy="1787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792318DC-0110-F2E7-E58E-9B85A61A9055}"/>
                </a:ext>
              </a:extLst>
            </p:cNvPr>
            <p:cNvGrpSpPr/>
            <p:nvPr/>
          </p:nvGrpSpPr>
          <p:grpSpPr>
            <a:xfrm>
              <a:off x="2607895" y="3753106"/>
              <a:ext cx="1421914" cy="1941634"/>
              <a:chOff x="631712" y="4325825"/>
              <a:chExt cx="1895885" cy="2588846"/>
            </a:xfrm>
          </p:grpSpPr>
          <p:sp>
            <p:nvSpPr>
              <p:cNvPr id="28" name="TextBox 27">
                <a:extLst>
                  <a:ext uri="{FF2B5EF4-FFF2-40B4-BE49-F238E27FC236}">
                    <a16:creationId xmlns:a16="http://schemas.microsoft.com/office/drawing/2014/main" id="{F64E43EB-57F9-01EF-F9FC-577DFA16DAB7}"/>
                  </a:ext>
                </a:extLst>
              </p:cNvPr>
              <p:cNvSpPr txBox="1"/>
              <p:nvPr/>
            </p:nvSpPr>
            <p:spPr>
              <a:xfrm>
                <a:off x="631712" y="6217044"/>
                <a:ext cx="1895885" cy="6976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WORSHIP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Bryan Gerlach</a:t>
                </a:r>
                <a:endParaRPr kumimoji="0" lang="en-US" sz="1600" b="0" i="0" u="none" strike="noStrike" kern="1200" cap="none" spc="0" normalizeH="0" baseline="0" noProof="0">
                  <a:ln>
                    <a:noFill/>
                  </a:ln>
                  <a:solidFill>
                    <a:srgbClr val="CC0000"/>
                  </a:solidFill>
                  <a:effectLst/>
                  <a:uLnTx/>
                  <a:uFillTx/>
                  <a:latin typeface="Corbel" panose="020B0503020204020204"/>
                  <a:ea typeface="+mn-ea"/>
                  <a:cs typeface="+mn-cs"/>
                </a:endParaRPr>
              </a:p>
            </p:txBody>
          </p:sp>
          <p:pic>
            <p:nvPicPr>
              <p:cNvPr id="29" name="Picture 14" descr="https://wels365.sharepoint.com/SAB%20Staff%20Pics/gerlach3.jpg">
                <a:extLst>
                  <a:ext uri="{FF2B5EF4-FFF2-40B4-BE49-F238E27FC236}">
                    <a16:creationId xmlns:a16="http://schemas.microsoft.com/office/drawing/2014/main" id="{1562F78D-9A43-096C-5571-26549AA9EBA5}"/>
                  </a:ext>
                </a:extLst>
              </p:cNvPr>
              <p:cNvPicPr>
                <a:picLocks noChangeAspect="1" noChangeArrowheads="1"/>
              </p:cNvPicPr>
              <p:nvPr/>
            </p:nvPicPr>
            <p:blipFill rotWithShape="1">
              <a:blip r:embed="rId10">
                <a:grayscl/>
                <a:extLst>
                  <a:ext uri="{28A0092B-C50C-407E-A947-70E740481C1C}">
                    <a14:useLocalDpi xmlns:a14="http://schemas.microsoft.com/office/drawing/2010/main" val="0"/>
                  </a:ext>
                </a:extLst>
              </a:blip>
              <a:srcRect l="8043" r="8043" b="25870"/>
              <a:stretch/>
            </p:blipFill>
            <p:spPr bwMode="auto">
              <a:xfrm>
                <a:off x="747459" y="4325825"/>
                <a:ext cx="1664392" cy="1911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4AE85CF4-082C-3B69-A7E5-8F8F0555B5DD}"/>
                </a:ext>
              </a:extLst>
            </p:cNvPr>
            <p:cNvGrpSpPr/>
            <p:nvPr/>
          </p:nvGrpSpPr>
          <p:grpSpPr>
            <a:xfrm>
              <a:off x="5924974" y="3753106"/>
              <a:ext cx="1879753" cy="2167430"/>
              <a:chOff x="4629531" y="3299486"/>
              <a:chExt cx="1879753" cy="2167430"/>
            </a:xfrm>
          </p:grpSpPr>
          <p:pic>
            <p:nvPicPr>
              <p:cNvPr id="32" name="Picture 31" descr="A person and person standing together&#10;&#10;Description automatically generated with medium confidence">
                <a:extLst>
                  <a:ext uri="{FF2B5EF4-FFF2-40B4-BE49-F238E27FC236}">
                    <a16:creationId xmlns:a16="http://schemas.microsoft.com/office/drawing/2014/main" id="{F452F814-B531-15C8-3EC9-8EFED4CAEA7E}"/>
                  </a:ext>
                </a:extLst>
              </p:cNvPr>
              <p:cNvPicPr>
                <a:picLocks noChangeAspect="1"/>
              </p:cNvPicPr>
              <p:nvPr/>
            </p:nvPicPr>
            <p:blipFill rotWithShape="1">
              <a:blip r:embed="rId11">
                <a:grayscl/>
              </a:blip>
              <a:srcRect l="25788" t="5545" r="44026" b="43538"/>
              <a:stretch/>
            </p:blipFill>
            <p:spPr>
              <a:xfrm>
                <a:off x="5033905" y="3299486"/>
                <a:ext cx="1105114" cy="1397989"/>
              </a:xfrm>
              <a:prstGeom prst="rect">
                <a:avLst/>
              </a:prstGeom>
              <a:ln>
                <a:noFill/>
              </a:ln>
              <a:effectLst>
                <a:softEdge rad="112500"/>
              </a:effectLst>
            </p:spPr>
          </p:pic>
          <p:sp>
            <p:nvSpPr>
              <p:cNvPr id="33" name="TextBox 32">
                <a:extLst>
                  <a:ext uri="{FF2B5EF4-FFF2-40B4-BE49-F238E27FC236}">
                    <a16:creationId xmlns:a16="http://schemas.microsoft.com/office/drawing/2014/main" id="{118CBA2C-9CC4-C4E1-8C39-BF939BBFE4E7}"/>
                  </a:ext>
                </a:extLst>
              </p:cNvPr>
              <p:cNvSpPr txBox="1"/>
              <p:nvPr/>
            </p:nvSpPr>
            <p:spPr>
              <a:xfrm>
                <a:off x="4629531" y="4697475"/>
                <a:ext cx="1879753"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SPECIAL MINISTRIES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Joel Gaertner</a:t>
                </a:r>
                <a:endParaRPr kumimoji="0" lang="en-US" sz="1600" b="0" i="0" u="none" strike="noStrike" kern="1200" cap="none" spc="0" normalizeH="0" baseline="0" noProof="0">
                  <a:ln>
                    <a:noFill/>
                  </a:ln>
                  <a:solidFill>
                    <a:srgbClr val="CC0000"/>
                  </a:solidFill>
                  <a:effectLst/>
                  <a:uLnTx/>
                  <a:uFillTx/>
                  <a:latin typeface="Corbel" panose="020B0503020204020204"/>
                  <a:ea typeface="+mn-ea"/>
                  <a:cs typeface="+mn-cs"/>
                </a:endParaRPr>
              </a:p>
            </p:txBody>
          </p:sp>
        </p:grpSp>
      </p:grpSp>
      <p:sp>
        <p:nvSpPr>
          <p:cNvPr id="34" name="Rectangle: Rounded Corners 33">
            <a:extLst>
              <a:ext uri="{FF2B5EF4-FFF2-40B4-BE49-F238E27FC236}">
                <a16:creationId xmlns:a16="http://schemas.microsoft.com/office/drawing/2014/main" id="{A92E30F4-A701-EEDE-765D-09329EB25C21}"/>
              </a:ext>
            </a:extLst>
          </p:cNvPr>
          <p:cNvSpPr/>
          <p:nvPr/>
        </p:nvSpPr>
        <p:spPr>
          <a:xfrm>
            <a:off x="0" y="182511"/>
            <a:ext cx="12192000" cy="644495"/>
          </a:xfrm>
          <a:prstGeom prst="roundRect">
            <a:avLst>
              <a:gd name="adj" fmla="val 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orbel" panose="020B0503020204020204"/>
                <a:ea typeface="+mn-ea"/>
                <a:cs typeface="+mn-cs"/>
              </a:rPr>
              <a:t>CONGREGATIONAL SERVICES</a:t>
            </a:r>
          </a:p>
        </p:txBody>
      </p:sp>
      <p:grpSp>
        <p:nvGrpSpPr>
          <p:cNvPr id="36" name="Group 35">
            <a:extLst>
              <a:ext uri="{FF2B5EF4-FFF2-40B4-BE49-F238E27FC236}">
                <a16:creationId xmlns:a16="http://schemas.microsoft.com/office/drawing/2014/main" id="{04CEF038-FA0B-7905-61A3-EDC8C1227A1E}"/>
              </a:ext>
            </a:extLst>
          </p:cNvPr>
          <p:cNvGrpSpPr/>
          <p:nvPr/>
        </p:nvGrpSpPr>
        <p:grpSpPr>
          <a:xfrm>
            <a:off x="5560256" y="1348717"/>
            <a:ext cx="1740271" cy="1934844"/>
            <a:chOff x="5273260" y="1343677"/>
            <a:chExt cx="1740271" cy="1934844"/>
          </a:xfrm>
        </p:grpSpPr>
        <p:pic>
          <p:nvPicPr>
            <p:cNvPr id="1026" name="Picture 2" descr="Dan Nommensen">
              <a:extLst>
                <a:ext uri="{FF2B5EF4-FFF2-40B4-BE49-F238E27FC236}">
                  <a16:creationId xmlns:a16="http://schemas.microsoft.com/office/drawing/2014/main" id="{85583690-D0F4-1FBF-343D-E88B55296AC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12733" r="11014" b="9455"/>
            <a:stretch/>
          </p:blipFill>
          <p:spPr bwMode="auto">
            <a:xfrm>
              <a:off x="5504317" y="1343677"/>
              <a:ext cx="1223890" cy="138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136178D-B1A8-5997-0175-D0F5840D36C0}"/>
                </a:ext>
              </a:extLst>
            </p:cNvPr>
            <p:cNvSpPr txBox="1"/>
            <p:nvPr/>
          </p:nvSpPr>
          <p:spPr>
            <a:xfrm>
              <a:off x="5273260" y="2755301"/>
              <a:ext cx="1740271"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rbel" panose="020B0503020204020204"/>
                  <a:ea typeface="+mn-ea"/>
                  <a:cs typeface="+mn-cs"/>
                </a:rPr>
                <a:t>CS OPERATIONS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C0000"/>
                  </a:solidFill>
                  <a:effectLst/>
                  <a:uLnTx/>
                  <a:uFillTx/>
                  <a:latin typeface="Corbel" panose="020B0503020204020204"/>
                  <a:ea typeface="+mn-ea"/>
                  <a:cs typeface="+mn-cs"/>
                </a:rPr>
                <a:t>Dan Nommensen</a:t>
              </a:r>
              <a:endParaRPr kumimoji="0" lang="en-US" sz="1600" b="0" i="0" u="none" strike="noStrike" kern="1200" cap="none" spc="0" normalizeH="0" baseline="0" noProof="0">
                <a:ln>
                  <a:noFill/>
                </a:ln>
                <a:solidFill>
                  <a:srgbClr val="CC0000"/>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263771367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06A98C-C226-9DAA-2B74-F382C5D5A2E1}"/>
              </a:ext>
            </a:extLst>
          </p:cNvPr>
          <p:cNvSpPr/>
          <p:nvPr/>
        </p:nvSpPr>
        <p:spPr>
          <a:xfrm>
            <a:off x="0" y="1739902"/>
            <a:ext cx="12192000" cy="698498"/>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600">
                <a:solidFill>
                  <a:schemeClr val="bg1"/>
                </a:solidFill>
              </a:rPr>
              <a:t>MINISTRY TRAINING</a:t>
            </a:r>
          </a:p>
        </p:txBody>
      </p:sp>
      <p:sp>
        <p:nvSpPr>
          <p:cNvPr id="2" name="Rectangle 1">
            <a:extLst>
              <a:ext uri="{FF2B5EF4-FFF2-40B4-BE49-F238E27FC236}">
                <a16:creationId xmlns:a16="http://schemas.microsoft.com/office/drawing/2014/main" id="{7AD333DA-9318-8D4C-636A-02A71C4BBE8F}"/>
              </a:ext>
            </a:extLst>
          </p:cNvPr>
          <p:cNvSpPr/>
          <p:nvPr/>
        </p:nvSpPr>
        <p:spPr>
          <a:xfrm>
            <a:off x="0" y="1"/>
            <a:ext cx="12192000" cy="1739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spc="400">
                <a:solidFill>
                  <a:prstClr val="white"/>
                </a:solidFill>
                <a:latin typeface="Corbel" panose="020B0503020204020204" pitchFamily="34" charset="0"/>
                <a:cs typeface="Calibri" panose="020F0502020204030204" pitchFamily="34" charset="0"/>
                <a:sym typeface="Arial"/>
              </a:rPr>
              <a:t>Congregational Resources</a:t>
            </a:r>
          </a:p>
        </p:txBody>
      </p:sp>
      <p:pic>
        <p:nvPicPr>
          <p:cNvPr id="7" name="Picture 6" descr="A colorful triangle pattern with white text&#10;&#10;Description automatically generated">
            <a:extLst>
              <a:ext uri="{FF2B5EF4-FFF2-40B4-BE49-F238E27FC236}">
                <a16:creationId xmlns:a16="http://schemas.microsoft.com/office/drawing/2014/main" id="{6ED882EB-FC39-E602-EF26-A9BF45E6BDC8}"/>
              </a:ext>
            </a:extLst>
          </p:cNvPr>
          <p:cNvPicPr>
            <a:picLocks noChangeAspect="1"/>
          </p:cNvPicPr>
          <p:nvPr/>
        </p:nvPicPr>
        <p:blipFill>
          <a:blip r:embed="rId3"/>
          <a:stretch>
            <a:fillRect/>
          </a:stretch>
        </p:blipFill>
        <p:spPr>
          <a:xfrm>
            <a:off x="0" y="2450968"/>
            <a:ext cx="3867584" cy="2197229"/>
          </a:xfrm>
          <a:prstGeom prst="rect">
            <a:avLst/>
          </a:prstGeom>
          <a:ln w="28575">
            <a:solidFill>
              <a:schemeClr val="bg1">
                <a:lumMod val="95000"/>
              </a:schemeClr>
            </a:solidFill>
          </a:ln>
        </p:spPr>
      </p:pic>
      <p:pic>
        <p:nvPicPr>
          <p:cNvPr id="1026" name="Picture 2">
            <a:extLst>
              <a:ext uri="{FF2B5EF4-FFF2-40B4-BE49-F238E27FC236}">
                <a16:creationId xmlns:a16="http://schemas.microsoft.com/office/drawing/2014/main" id="{30B0BCC9-FBB0-8223-6701-597F4CF051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872"/>
          <a:stretch/>
        </p:blipFill>
        <p:spPr bwMode="auto">
          <a:xfrm>
            <a:off x="3867585" y="2447926"/>
            <a:ext cx="3867584" cy="2209797"/>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028" name="Picture 4" descr="Ministering to Millennials – WELS">
            <a:extLst>
              <a:ext uri="{FF2B5EF4-FFF2-40B4-BE49-F238E27FC236}">
                <a16:creationId xmlns:a16="http://schemas.microsoft.com/office/drawing/2014/main" id="{4C1CC288-ADD0-4DA4-D11E-FC2BDDD0A3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45" t="4371" r="19054" b="18993"/>
          <a:stretch/>
        </p:blipFill>
        <p:spPr bwMode="auto">
          <a:xfrm>
            <a:off x="3867585" y="4657722"/>
            <a:ext cx="3867586" cy="2209467"/>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FED19A58-6368-F89A-708B-DAE8E453832D}"/>
              </a:ext>
            </a:extLst>
          </p:cNvPr>
          <p:cNvGrpSpPr/>
          <p:nvPr/>
        </p:nvGrpSpPr>
        <p:grpSpPr>
          <a:xfrm>
            <a:off x="7735167" y="4648198"/>
            <a:ext cx="4456829" cy="2228512"/>
            <a:chOff x="7735167" y="4648198"/>
            <a:chExt cx="4456829" cy="2228512"/>
          </a:xfrm>
        </p:grpSpPr>
        <p:pic>
          <p:nvPicPr>
            <p:cNvPr id="1030" name="Picture 6">
              <a:extLst>
                <a:ext uri="{FF2B5EF4-FFF2-40B4-BE49-F238E27FC236}">
                  <a16:creationId xmlns:a16="http://schemas.microsoft.com/office/drawing/2014/main" id="{7AB24C25-2C80-D331-A06A-2697684124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523"/>
            <a:stretch/>
          </p:blipFill>
          <p:spPr bwMode="auto">
            <a:xfrm>
              <a:off x="7735167" y="4648198"/>
              <a:ext cx="4456829" cy="2228512"/>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AD480C0-C1E5-658F-0F98-DB54739C88F7}"/>
                </a:ext>
              </a:extLst>
            </p:cNvPr>
            <p:cNvSpPr txBox="1"/>
            <p:nvPr/>
          </p:nvSpPr>
          <p:spPr>
            <a:xfrm>
              <a:off x="8029790" y="5531521"/>
              <a:ext cx="3867585" cy="1200329"/>
            </a:xfrm>
            <a:prstGeom prst="rect">
              <a:avLst/>
            </a:prstGeom>
            <a:noFill/>
            <a:ln w="28575">
              <a:noFill/>
            </a:ln>
          </p:spPr>
          <p:txBody>
            <a:bodyPr wrap="square" rtlCol="0">
              <a:spAutoFit/>
            </a:bodyPr>
            <a:lstStyle/>
            <a:p>
              <a:pPr algn="ctr"/>
              <a:r>
                <a:rPr lang="en-US" sz="3600" b="1" i="1">
                  <a:ln>
                    <a:solidFill>
                      <a:schemeClr val="tx1"/>
                    </a:solidFill>
                  </a:ln>
                  <a:solidFill>
                    <a:schemeClr val="bg1"/>
                  </a:solidFill>
                  <a:effectLst>
                    <a:outerShdw blurRad="50800" dist="38100" dir="2700000" algn="tl" rotWithShape="0">
                      <a:prstClr val="black">
                        <a:alpha val="40000"/>
                      </a:prstClr>
                    </a:outerShdw>
                  </a:effectLst>
                  <a:latin typeface="Corbel" panose="020B0503020204020204" pitchFamily="34" charset="0"/>
                  <a:cs typeface="Aharoni" panose="02010803020104030203" pitchFamily="2" charset="-79"/>
                </a:rPr>
                <a:t>Mentoring a Returning Citizen</a:t>
              </a:r>
            </a:p>
          </p:txBody>
        </p:sp>
      </p:grpSp>
      <p:grpSp>
        <p:nvGrpSpPr>
          <p:cNvPr id="45" name="Group 44">
            <a:extLst>
              <a:ext uri="{FF2B5EF4-FFF2-40B4-BE49-F238E27FC236}">
                <a16:creationId xmlns:a16="http://schemas.microsoft.com/office/drawing/2014/main" id="{1919FEA9-F144-93B8-5208-87F77A095704}"/>
              </a:ext>
            </a:extLst>
          </p:cNvPr>
          <p:cNvGrpSpPr/>
          <p:nvPr/>
        </p:nvGrpSpPr>
        <p:grpSpPr>
          <a:xfrm>
            <a:off x="0" y="4648200"/>
            <a:ext cx="3867573" cy="2209800"/>
            <a:chOff x="-1" y="4648200"/>
            <a:chExt cx="3867585" cy="2209800"/>
          </a:xfrm>
        </p:grpSpPr>
        <p:pic>
          <p:nvPicPr>
            <p:cNvPr id="1032" name="Picture 8" descr="New training to help protect children – WELS">
              <a:extLst>
                <a:ext uri="{FF2B5EF4-FFF2-40B4-BE49-F238E27FC236}">
                  <a16:creationId xmlns:a16="http://schemas.microsoft.com/office/drawing/2014/main" id="{6D866758-8271-19FB-16F5-C4437D2B17B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6209"/>
            <a:stretch/>
          </p:blipFill>
          <p:spPr bwMode="auto">
            <a:xfrm>
              <a:off x="-1" y="4648200"/>
              <a:ext cx="3867585" cy="2209800"/>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77EFB435-E14D-C5A8-F1CA-4C23ECBDD995}"/>
                </a:ext>
              </a:extLst>
            </p:cNvPr>
            <p:cNvSpPr txBox="1"/>
            <p:nvPr/>
          </p:nvSpPr>
          <p:spPr>
            <a:xfrm>
              <a:off x="294625" y="4977624"/>
              <a:ext cx="3023610" cy="1569660"/>
            </a:xfrm>
            <a:prstGeom prst="rect">
              <a:avLst/>
            </a:prstGeom>
            <a:noFill/>
            <a:ln w="28575">
              <a:noFill/>
            </a:ln>
          </p:spPr>
          <p:txBody>
            <a:bodyPr wrap="square" rtlCol="0">
              <a:spAutoFit/>
            </a:bodyPr>
            <a:lstStyle/>
            <a:p>
              <a:pPr algn="ctr"/>
              <a:r>
                <a:rPr lang="en-US" sz="2800" b="1">
                  <a:solidFill>
                    <a:schemeClr val="bg1"/>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STANDING UP FOR CHILDREN </a:t>
              </a:r>
            </a:p>
            <a:p>
              <a:pPr algn="ctr"/>
              <a:r>
                <a:rPr lang="en-US" sz="2000" b="1" i="1">
                  <a:solidFill>
                    <a:schemeClr val="bg1"/>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A Christian Response to Abuse and Neglect</a:t>
              </a:r>
            </a:p>
          </p:txBody>
        </p:sp>
      </p:grpSp>
      <p:grpSp>
        <p:nvGrpSpPr>
          <p:cNvPr id="47" name="Group 46">
            <a:extLst>
              <a:ext uri="{FF2B5EF4-FFF2-40B4-BE49-F238E27FC236}">
                <a16:creationId xmlns:a16="http://schemas.microsoft.com/office/drawing/2014/main" id="{3304A6A9-01F0-019B-29EA-A58140DD4AA4}"/>
              </a:ext>
            </a:extLst>
          </p:cNvPr>
          <p:cNvGrpSpPr/>
          <p:nvPr/>
        </p:nvGrpSpPr>
        <p:grpSpPr>
          <a:xfrm>
            <a:off x="7735163" y="2447925"/>
            <a:ext cx="4456821" cy="2200273"/>
            <a:chOff x="7735163" y="2447925"/>
            <a:chExt cx="4456821" cy="2209467"/>
          </a:xfrm>
        </p:grpSpPr>
        <p:pic>
          <p:nvPicPr>
            <p:cNvPr id="1034" name="Picture 10" descr="The Role of Healthcare Chaplain - Saint Paul School of Theology">
              <a:extLst>
                <a:ext uri="{FF2B5EF4-FFF2-40B4-BE49-F238E27FC236}">
                  <a16:creationId xmlns:a16="http://schemas.microsoft.com/office/drawing/2014/main" id="{D4B56B44-7073-381C-82D0-3F648DAE53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981" b="8657"/>
            <a:stretch/>
          </p:blipFill>
          <p:spPr bwMode="auto">
            <a:xfrm>
              <a:off x="7735163" y="2447925"/>
              <a:ext cx="4456821" cy="2209467"/>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B538D4A-B877-A270-A24B-EE9F2212F5B9}"/>
                </a:ext>
              </a:extLst>
            </p:cNvPr>
            <p:cNvSpPr txBox="1"/>
            <p:nvPr/>
          </p:nvSpPr>
          <p:spPr>
            <a:xfrm>
              <a:off x="8266208" y="2988395"/>
              <a:ext cx="3336539" cy="1200329"/>
            </a:xfrm>
            <a:prstGeom prst="rect">
              <a:avLst/>
            </a:prstGeom>
            <a:noFill/>
            <a:ln w="28575">
              <a:noFill/>
            </a:ln>
          </p:spPr>
          <p:txBody>
            <a:bodyPr wrap="square" rtlCol="0">
              <a:spAutoFit/>
            </a:bodyPr>
            <a:lstStyle/>
            <a:p>
              <a:pPr algn="ctr"/>
              <a:r>
                <a:rPr lang="en-US" sz="3600" b="1" i="1">
                  <a:ln>
                    <a:solidFill>
                      <a:schemeClr val="bg1"/>
                    </a:solidFill>
                  </a:ln>
                  <a:solidFill>
                    <a:schemeClr val="tx1">
                      <a:lumMod val="95000"/>
                      <a:lumOff val="5000"/>
                    </a:schemeClr>
                  </a:solidFill>
                </a:rPr>
                <a:t>Chaplaincy Training</a:t>
              </a:r>
            </a:p>
          </p:txBody>
        </p:sp>
      </p:grpSp>
      <p:grpSp>
        <p:nvGrpSpPr>
          <p:cNvPr id="52" name="Group 51">
            <a:extLst>
              <a:ext uri="{FF2B5EF4-FFF2-40B4-BE49-F238E27FC236}">
                <a16:creationId xmlns:a16="http://schemas.microsoft.com/office/drawing/2014/main" id="{8D90C224-0FEA-B5F7-E701-F95422F658F6}"/>
              </a:ext>
            </a:extLst>
          </p:cNvPr>
          <p:cNvGrpSpPr/>
          <p:nvPr/>
        </p:nvGrpSpPr>
        <p:grpSpPr>
          <a:xfrm>
            <a:off x="501744" y="4181480"/>
            <a:ext cx="11455536" cy="1083378"/>
            <a:chOff x="501744" y="4181480"/>
            <a:chExt cx="11455536" cy="1083378"/>
          </a:xfrm>
        </p:grpSpPr>
        <p:grpSp>
          <p:nvGrpSpPr>
            <p:cNvPr id="50" name="Group 49">
              <a:extLst>
                <a:ext uri="{FF2B5EF4-FFF2-40B4-BE49-F238E27FC236}">
                  <a16:creationId xmlns:a16="http://schemas.microsoft.com/office/drawing/2014/main" id="{0C2B4302-4B9D-68E8-2EB9-704409947F73}"/>
                </a:ext>
              </a:extLst>
            </p:cNvPr>
            <p:cNvGrpSpPr/>
            <p:nvPr/>
          </p:nvGrpSpPr>
          <p:grpSpPr>
            <a:xfrm>
              <a:off x="501744" y="4181480"/>
              <a:ext cx="7145169" cy="411109"/>
              <a:chOff x="501744" y="4181480"/>
              <a:chExt cx="7145169" cy="411109"/>
            </a:xfrm>
          </p:grpSpPr>
          <p:sp>
            <p:nvSpPr>
              <p:cNvPr id="48" name="TextBox 47">
                <a:extLst>
                  <a:ext uri="{FF2B5EF4-FFF2-40B4-BE49-F238E27FC236}">
                    <a16:creationId xmlns:a16="http://schemas.microsoft.com/office/drawing/2014/main" id="{97ADF4FC-DF31-D251-E9CF-4FFF03444E95}"/>
                  </a:ext>
                </a:extLst>
              </p:cNvPr>
              <p:cNvSpPr txBox="1"/>
              <p:nvPr/>
            </p:nvSpPr>
            <p:spPr>
              <a:xfrm>
                <a:off x="501744" y="4181480"/>
                <a:ext cx="2912882" cy="400110"/>
              </a:xfrm>
              <a:prstGeom prst="rect">
                <a:avLst/>
              </a:prstGeom>
              <a:noFill/>
            </p:spPr>
            <p:txBody>
              <a:bodyPr wrap="square" rtlCol="0">
                <a:spAutoFit/>
              </a:bodyPr>
              <a:lstStyle/>
              <a:p>
                <a:r>
                  <a:rPr lang="en-US" sz="2000" b="1" i="1">
                    <a:solidFill>
                      <a:srgbClr val="FFFF00"/>
                    </a:solidFill>
                  </a:rPr>
                  <a:t>(evangelism training)</a:t>
                </a:r>
              </a:p>
            </p:txBody>
          </p:sp>
          <p:sp>
            <p:nvSpPr>
              <p:cNvPr id="49" name="TextBox 48">
                <a:extLst>
                  <a:ext uri="{FF2B5EF4-FFF2-40B4-BE49-F238E27FC236}">
                    <a16:creationId xmlns:a16="http://schemas.microsoft.com/office/drawing/2014/main" id="{BA1A652D-E98B-0817-53F3-DC5709F10B74}"/>
                  </a:ext>
                </a:extLst>
              </p:cNvPr>
              <p:cNvSpPr txBox="1"/>
              <p:nvPr/>
            </p:nvSpPr>
            <p:spPr>
              <a:xfrm>
                <a:off x="3955841" y="4192479"/>
                <a:ext cx="3691072" cy="400110"/>
              </a:xfrm>
              <a:prstGeom prst="rect">
                <a:avLst/>
              </a:prstGeom>
              <a:noFill/>
            </p:spPr>
            <p:txBody>
              <a:bodyPr wrap="square" rtlCol="0">
                <a:spAutoFit/>
              </a:bodyPr>
              <a:lstStyle/>
              <a:p>
                <a:r>
                  <a:rPr lang="en-US" sz="2000" b="1" i="1" dirty="0">
                    <a:solidFill>
                      <a:srgbClr val="FFFF00"/>
                    </a:solidFill>
                    <a:effectLst>
                      <a:outerShdw blurRad="50800" dist="38100" dir="2700000" algn="tl" rotWithShape="0">
                        <a:prstClr val="black">
                          <a:alpha val="40000"/>
                        </a:prstClr>
                      </a:outerShdw>
                    </a:effectLst>
                  </a:rPr>
                  <a:t>(shepherding/elder training)</a:t>
                </a:r>
              </a:p>
            </p:txBody>
          </p:sp>
        </p:grpSp>
        <p:sp>
          <p:nvSpPr>
            <p:cNvPr id="51" name="TextBox 50">
              <a:extLst>
                <a:ext uri="{FF2B5EF4-FFF2-40B4-BE49-F238E27FC236}">
                  <a16:creationId xmlns:a16="http://schemas.microsoft.com/office/drawing/2014/main" id="{C1DAF4D7-3791-E387-8A9A-90E155E1CB8D}"/>
                </a:ext>
              </a:extLst>
            </p:cNvPr>
            <p:cNvSpPr txBox="1"/>
            <p:nvPr/>
          </p:nvSpPr>
          <p:spPr>
            <a:xfrm>
              <a:off x="8266208" y="4864748"/>
              <a:ext cx="3691072" cy="400110"/>
            </a:xfrm>
            <a:prstGeom prst="rect">
              <a:avLst/>
            </a:prstGeom>
            <a:noFill/>
          </p:spPr>
          <p:txBody>
            <a:bodyPr wrap="square" rtlCol="0">
              <a:spAutoFit/>
            </a:bodyPr>
            <a:lstStyle/>
            <a:p>
              <a:r>
                <a:rPr lang="en-US" sz="2000" b="1" i="1">
                  <a:solidFill>
                    <a:srgbClr val="FFFF00"/>
                  </a:solidFill>
                  <a:effectLst>
                    <a:outerShdw blurRad="50800" dist="38100" dir="2700000" algn="tl" rotWithShape="0">
                      <a:prstClr val="black">
                        <a:alpha val="40000"/>
                      </a:prstClr>
                    </a:outerShdw>
                  </a:effectLst>
                </a:rPr>
                <a:t>(prison ministry training)</a:t>
              </a:r>
            </a:p>
          </p:txBody>
        </p:sp>
      </p:grpSp>
    </p:spTree>
    <p:extLst>
      <p:ext uri="{BB962C8B-B14F-4D97-AF65-F5344CB8AC3E}">
        <p14:creationId xmlns:p14="http://schemas.microsoft.com/office/powerpoint/2010/main" val="1402897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1BA6AC-1737-041B-509A-C6D279942F84}"/>
              </a:ext>
            </a:extLst>
          </p:cNvPr>
          <p:cNvSpPr>
            <a:spLocks noGrp="1"/>
          </p:cNvSpPr>
          <p:nvPr>
            <p:ph idx="1"/>
          </p:nvPr>
        </p:nvSpPr>
        <p:spPr>
          <a:xfrm>
            <a:off x="240145" y="2770910"/>
            <a:ext cx="11665528" cy="3442998"/>
          </a:xfrm>
        </p:spPr>
        <p:txBody>
          <a:bodyPr>
            <a:normAutofit/>
          </a:bodyPr>
          <a:lstStyle/>
          <a:p>
            <a:pPr marL="0" indent="0" algn="ctr">
              <a:buNone/>
            </a:pPr>
            <a:r>
              <a:rPr lang="en-US" sz="6000" b="1" spc="300" dirty="0"/>
              <a:t>WELS Congregational Services</a:t>
            </a:r>
          </a:p>
          <a:p>
            <a:pPr marL="0" indent="0" algn="ctr">
              <a:buNone/>
            </a:pPr>
            <a:r>
              <a:rPr lang="en-US" sz="3600" i="1" spc="300" dirty="0"/>
              <a:t>Report to the 2023 synod convention</a:t>
            </a:r>
          </a:p>
          <a:p>
            <a:pPr marL="0" indent="0">
              <a:buNone/>
            </a:pPr>
            <a:endParaRPr lang="en-US" sz="4800" dirty="0"/>
          </a:p>
          <a:p>
            <a:pPr marL="0" indent="0" algn="ctr">
              <a:buNone/>
            </a:pPr>
            <a:endParaRPr lang="en-US" sz="5400" b="1" spc="300" dirty="0"/>
          </a:p>
        </p:txBody>
      </p:sp>
    </p:spTree>
    <p:extLst>
      <p:ext uri="{BB962C8B-B14F-4D97-AF65-F5344CB8AC3E}">
        <p14:creationId xmlns:p14="http://schemas.microsoft.com/office/powerpoint/2010/main" val="264156743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06A98C-C226-9DAA-2B74-F382C5D5A2E1}"/>
              </a:ext>
            </a:extLst>
          </p:cNvPr>
          <p:cNvSpPr/>
          <p:nvPr/>
        </p:nvSpPr>
        <p:spPr>
          <a:xfrm>
            <a:off x="0" y="1739902"/>
            <a:ext cx="12192000" cy="698498"/>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600">
                <a:solidFill>
                  <a:schemeClr val="bg1"/>
                </a:solidFill>
              </a:rPr>
              <a:t>MINISTRY RESOURCES</a:t>
            </a:r>
          </a:p>
        </p:txBody>
      </p:sp>
      <p:pic>
        <p:nvPicPr>
          <p:cNvPr id="4" name="Picture 7" descr="Hymnal Introduction Resources">
            <a:extLst>
              <a:ext uri="{FF2B5EF4-FFF2-40B4-BE49-F238E27FC236}">
                <a16:creationId xmlns:a16="http://schemas.microsoft.com/office/drawing/2014/main" id="{5F617FC0-505D-C7BB-1BC8-373526BAC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2447925"/>
            <a:ext cx="3894653" cy="219108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AD333DA-9318-8D4C-636A-02A71C4BBE8F}"/>
              </a:ext>
            </a:extLst>
          </p:cNvPr>
          <p:cNvSpPr/>
          <p:nvPr/>
        </p:nvSpPr>
        <p:spPr>
          <a:xfrm>
            <a:off x="0" y="1"/>
            <a:ext cx="12192000" cy="1739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spc="400">
                <a:solidFill>
                  <a:prstClr val="white"/>
                </a:solidFill>
                <a:latin typeface="Corbel" panose="020B0503020204020204" pitchFamily="34" charset="0"/>
                <a:cs typeface="Calibri" panose="020F0502020204030204" pitchFamily="34" charset="0"/>
                <a:sym typeface="Arial"/>
              </a:rPr>
              <a:t>Congregational Resources</a:t>
            </a:r>
          </a:p>
        </p:txBody>
      </p:sp>
      <p:pic>
        <p:nvPicPr>
          <p:cNvPr id="6" name="Picture 5">
            <a:extLst>
              <a:ext uri="{FF2B5EF4-FFF2-40B4-BE49-F238E27FC236}">
                <a16:creationId xmlns:a16="http://schemas.microsoft.com/office/drawing/2014/main" id="{C8F90E55-C7AF-2B50-360D-4F991F32C843}"/>
              </a:ext>
            </a:extLst>
          </p:cNvPr>
          <p:cNvPicPr>
            <a:picLocks noChangeAspect="1"/>
          </p:cNvPicPr>
          <p:nvPr/>
        </p:nvPicPr>
        <p:blipFill>
          <a:blip r:embed="rId4"/>
          <a:srcRect/>
          <a:stretch/>
        </p:blipFill>
        <p:spPr>
          <a:xfrm>
            <a:off x="3894633" y="2447925"/>
            <a:ext cx="3840510" cy="2181562"/>
          </a:xfrm>
          <a:prstGeom prst="rect">
            <a:avLst/>
          </a:prstGeom>
          <a:ln w="38100">
            <a:solidFill>
              <a:schemeClr val="bg1"/>
            </a:solidFill>
          </a:ln>
        </p:spPr>
      </p:pic>
      <p:pic>
        <p:nvPicPr>
          <p:cNvPr id="2052" name="Picture 4" descr="Congregational Evangelism Kit – CongServe">
            <a:extLst>
              <a:ext uri="{FF2B5EF4-FFF2-40B4-BE49-F238E27FC236}">
                <a16:creationId xmlns:a16="http://schemas.microsoft.com/office/drawing/2014/main" id="{65034425-FA71-240B-A86E-686526855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 y="4638674"/>
            <a:ext cx="3894654" cy="222920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descr="Heart Imprints – CongServe">
            <a:extLst>
              <a:ext uri="{FF2B5EF4-FFF2-40B4-BE49-F238E27FC236}">
                <a16:creationId xmlns:a16="http://schemas.microsoft.com/office/drawing/2014/main" id="{210945AE-D36C-FC74-F99C-B01A8DF12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6626" y="4629487"/>
            <a:ext cx="3898525" cy="222851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7A64405-C55D-F7C4-56AD-C6EFE40FA18E}"/>
              </a:ext>
            </a:extLst>
          </p:cNvPr>
          <p:cNvPicPr>
            <a:picLocks noChangeAspect="1"/>
          </p:cNvPicPr>
          <p:nvPr/>
        </p:nvPicPr>
        <p:blipFill>
          <a:blip r:embed="rId7"/>
          <a:stretch>
            <a:fillRect/>
          </a:stretch>
        </p:blipFill>
        <p:spPr>
          <a:xfrm>
            <a:off x="7682926" y="4639010"/>
            <a:ext cx="4509074" cy="2228869"/>
          </a:xfrm>
          <a:prstGeom prst="rect">
            <a:avLst/>
          </a:prstGeom>
          <a:ln w="38100">
            <a:solidFill>
              <a:schemeClr val="bg1"/>
            </a:solidFill>
          </a:ln>
        </p:spPr>
      </p:pic>
      <p:pic>
        <p:nvPicPr>
          <p:cNvPr id="2058" name="Picture 10">
            <a:extLst>
              <a:ext uri="{FF2B5EF4-FFF2-40B4-BE49-F238E27FC236}">
                <a16:creationId xmlns:a16="http://schemas.microsoft.com/office/drawing/2014/main" id="{ACDB3383-E486-F653-C92A-5F22DDAC79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371" b="4638"/>
          <a:stretch/>
        </p:blipFill>
        <p:spPr bwMode="auto">
          <a:xfrm>
            <a:off x="7735151" y="2438400"/>
            <a:ext cx="4456849" cy="218120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2210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058"/>
                                        </p:tgtEl>
                                        <p:attrNameLst>
                                          <p:attrName>style.visibility</p:attrName>
                                        </p:attrNameLst>
                                      </p:cBhvr>
                                      <p:to>
                                        <p:strVal val="visible"/>
                                      </p:to>
                                    </p:set>
                                    <p:animEffect transition="in" filter="fade">
                                      <p:cBhvr>
                                        <p:cTn id="24" dur="500"/>
                                        <p:tgtEl>
                                          <p:spTgt spid="2058"/>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500"/>
                                        <p:tgtEl>
                                          <p:spTgt spid="2056"/>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06A98C-C226-9DAA-2B74-F382C5D5A2E1}"/>
              </a:ext>
            </a:extLst>
          </p:cNvPr>
          <p:cNvSpPr/>
          <p:nvPr/>
        </p:nvSpPr>
        <p:spPr>
          <a:xfrm>
            <a:off x="0" y="1739902"/>
            <a:ext cx="12192000" cy="698498"/>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600">
                <a:solidFill>
                  <a:schemeClr val="bg1"/>
                </a:solidFill>
              </a:rPr>
              <a:t>PERSONAL RESOURCES</a:t>
            </a:r>
          </a:p>
        </p:txBody>
      </p:sp>
      <p:sp>
        <p:nvSpPr>
          <p:cNvPr id="2" name="Rectangle 1">
            <a:extLst>
              <a:ext uri="{FF2B5EF4-FFF2-40B4-BE49-F238E27FC236}">
                <a16:creationId xmlns:a16="http://schemas.microsoft.com/office/drawing/2014/main" id="{7AD333DA-9318-8D4C-636A-02A71C4BBE8F}"/>
              </a:ext>
            </a:extLst>
          </p:cNvPr>
          <p:cNvSpPr/>
          <p:nvPr/>
        </p:nvSpPr>
        <p:spPr>
          <a:xfrm>
            <a:off x="0" y="1"/>
            <a:ext cx="12192000" cy="1739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spc="400">
                <a:solidFill>
                  <a:prstClr val="white"/>
                </a:solidFill>
                <a:latin typeface="Corbel" panose="020B0503020204020204" pitchFamily="34" charset="0"/>
                <a:cs typeface="Calibri" panose="020F0502020204030204" pitchFamily="34" charset="0"/>
                <a:sym typeface="Arial"/>
              </a:rPr>
              <a:t>Congregational Resources</a:t>
            </a:r>
          </a:p>
        </p:txBody>
      </p:sp>
      <p:pic>
        <p:nvPicPr>
          <p:cNvPr id="7" name="Picture 6">
            <a:extLst>
              <a:ext uri="{FF2B5EF4-FFF2-40B4-BE49-F238E27FC236}">
                <a16:creationId xmlns:a16="http://schemas.microsoft.com/office/drawing/2014/main" id="{F4FF3353-FFA9-F063-4842-AA43D9780CFB}"/>
              </a:ext>
            </a:extLst>
          </p:cNvPr>
          <p:cNvPicPr>
            <a:picLocks noChangeAspect="1"/>
          </p:cNvPicPr>
          <p:nvPr/>
        </p:nvPicPr>
        <p:blipFill rotWithShape="1">
          <a:blip r:embed="rId3"/>
          <a:srcRect r="2223"/>
          <a:stretch/>
        </p:blipFill>
        <p:spPr>
          <a:xfrm>
            <a:off x="0" y="2447924"/>
            <a:ext cx="3894641" cy="2190749"/>
          </a:xfrm>
          <a:prstGeom prst="rect">
            <a:avLst/>
          </a:prstGeom>
          <a:ln w="38100">
            <a:solidFill>
              <a:schemeClr val="bg1"/>
            </a:solidFill>
          </a:ln>
        </p:spPr>
      </p:pic>
      <p:pic>
        <p:nvPicPr>
          <p:cNvPr id="9" name="Picture 8">
            <a:extLst>
              <a:ext uri="{FF2B5EF4-FFF2-40B4-BE49-F238E27FC236}">
                <a16:creationId xmlns:a16="http://schemas.microsoft.com/office/drawing/2014/main" id="{B0ED59F6-B7DF-1D51-0743-B0C556B0B799}"/>
              </a:ext>
            </a:extLst>
          </p:cNvPr>
          <p:cNvPicPr>
            <a:picLocks noChangeAspect="1"/>
          </p:cNvPicPr>
          <p:nvPr/>
        </p:nvPicPr>
        <p:blipFill rotWithShape="1">
          <a:blip r:embed="rId4"/>
          <a:srcRect l="1762" r="5023"/>
          <a:stretch/>
        </p:blipFill>
        <p:spPr>
          <a:xfrm>
            <a:off x="3894641" y="2438400"/>
            <a:ext cx="3836638" cy="2176669"/>
          </a:xfrm>
          <a:prstGeom prst="rect">
            <a:avLst/>
          </a:prstGeom>
          <a:ln w="38100">
            <a:solidFill>
              <a:schemeClr val="bg1"/>
            </a:solidFill>
          </a:ln>
        </p:spPr>
      </p:pic>
      <p:pic>
        <p:nvPicPr>
          <p:cNvPr id="15" name="Picture 14">
            <a:extLst>
              <a:ext uri="{FF2B5EF4-FFF2-40B4-BE49-F238E27FC236}">
                <a16:creationId xmlns:a16="http://schemas.microsoft.com/office/drawing/2014/main" id="{6D8952D0-A047-E382-64C7-7D06836B0E7D}"/>
              </a:ext>
            </a:extLst>
          </p:cNvPr>
          <p:cNvPicPr>
            <a:picLocks noChangeAspect="1"/>
          </p:cNvPicPr>
          <p:nvPr/>
        </p:nvPicPr>
        <p:blipFill>
          <a:blip r:embed="rId5"/>
          <a:stretch>
            <a:fillRect/>
          </a:stretch>
        </p:blipFill>
        <p:spPr>
          <a:xfrm>
            <a:off x="7731280" y="2438400"/>
            <a:ext cx="4460721" cy="2177371"/>
          </a:xfrm>
          <a:prstGeom prst="rect">
            <a:avLst/>
          </a:prstGeom>
          <a:ln w="38100">
            <a:solidFill>
              <a:schemeClr val="bg1"/>
            </a:solidFill>
          </a:ln>
        </p:spPr>
      </p:pic>
      <p:pic>
        <p:nvPicPr>
          <p:cNvPr id="16" name="Picture 9" descr="5 Steps – Conquerors Through Christ">
            <a:extLst>
              <a:ext uri="{FF2B5EF4-FFF2-40B4-BE49-F238E27FC236}">
                <a16:creationId xmlns:a16="http://schemas.microsoft.com/office/drawing/2014/main" id="{8B3F05E7-1289-9C2C-0E65-3DB2147887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74"/>
          <a:stretch/>
        </p:blipFill>
        <p:spPr bwMode="auto">
          <a:xfrm>
            <a:off x="0" y="4629486"/>
            <a:ext cx="3894641" cy="223839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4" name="Picture 2" descr="Devotions – WELS">
            <a:extLst>
              <a:ext uri="{FF2B5EF4-FFF2-40B4-BE49-F238E27FC236}">
                <a16:creationId xmlns:a16="http://schemas.microsoft.com/office/drawing/2014/main" id="{1ECB740E-3E46-293B-7617-86B73BEF8A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642" y="4610083"/>
            <a:ext cx="3836638" cy="224556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In Season and Out of Season – Videos – CongServe">
            <a:extLst>
              <a:ext uri="{FF2B5EF4-FFF2-40B4-BE49-F238E27FC236}">
                <a16:creationId xmlns:a16="http://schemas.microsoft.com/office/drawing/2014/main" id="{8AAABCA1-57E8-90FF-FEB7-4C5B126A474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0505"/>
          <a:stretch/>
        </p:blipFill>
        <p:spPr bwMode="auto">
          <a:xfrm>
            <a:off x="7731280" y="4615069"/>
            <a:ext cx="4460720" cy="224556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456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fade">
                                      <p:cBhvr>
                                        <p:cTn id="3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EF871C-F2B2-A4E0-4B83-EA5D35CAC50E}"/>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4">
                    <a14:imgEffect>
                      <a14:sharpenSoften amount="37000"/>
                    </a14:imgEffect>
                    <a14:imgEffect>
                      <a14:brightnessContrast bright="20000" contrast="-20000"/>
                    </a14:imgEffect>
                  </a14:imgLayer>
                </a14:imgProps>
              </a:ext>
            </a:extLst>
          </a:blip>
          <a:stretch>
            <a:fillRect/>
          </a:stretch>
        </p:blipFill>
        <p:spPr>
          <a:xfrm>
            <a:off x="226820" y="84841"/>
            <a:ext cx="6411983" cy="2704230"/>
          </a:xfrm>
          <a:prstGeom prst="rect">
            <a:avLst/>
          </a:prstGeom>
        </p:spPr>
      </p:pic>
      <p:sp>
        <p:nvSpPr>
          <p:cNvPr id="5" name="Rectangle 4">
            <a:extLst>
              <a:ext uri="{FF2B5EF4-FFF2-40B4-BE49-F238E27FC236}">
                <a16:creationId xmlns:a16="http://schemas.microsoft.com/office/drawing/2014/main" id="{85C4DAA4-6E32-BB45-0BF9-DE104454B280}"/>
              </a:ext>
            </a:extLst>
          </p:cNvPr>
          <p:cNvSpPr/>
          <p:nvPr/>
        </p:nvSpPr>
        <p:spPr>
          <a:xfrm>
            <a:off x="6994689" y="0"/>
            <a:ext cx="526558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id="{0AEA2565-4756-7C4A-50DC-35D91C0948D9}"/>
              </a:ext>
            </a:extLst>
          </p:cNvPr>
          <p:cNvSpPr txBox="1"/>
          <p:nvPr/>
        </p:nvSpPr>
        <p:spPr>
          <a:xfrm>
            <a:off x="7467747" y="291559"/>
            <a:ext cx="4007586" cy="6340197"/>
          </a:xfrm>
          <a:prstGeom prst="rect">
            <a:avLst/>
          </a:prstGeom>
          <a:noFill/>
        </p:spPr>
        <p:txBody>
          <a:bodyPr wrap="square" rtlCol="0">
            <a:spAutoFit/>
          </a:bodyPr>
          <a:lstStyle/>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Worship plans for every week</a:t>
            </a:r>
          </a:p>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Preacher Podcast for every week</a:t>
            </a:r>
          </a:p>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Outreach graphics and videos for each series</a:t>
            </a:r>
          </a:p>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Promotional text for every week</a:t>
            </a:r>
          </a:p>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Outreach implementation plan</a:t>
            </a:r>
          </a:p>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School devotions</a:t>
            </a:r>
          </a:p>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Teen devotions/studies</a:t>
            </a:r>
          </a:p>
          <a:p>
            <a:pPr marL="380990" indent="-380990" defTabSz="1219170">
              <a:spcAft>
                <a:spcPts val="1200"/>
              </a:spcAft>
              <a:buClr>
                <a:srgbClr val="FFFFFF"/>
              </a:buClr>
              <a:buFont typeface="Wingdings" panose="05000000000000000000" pitchFamily="2" charset="2"/>
              <a:buChar char="v"/>
            </a:pPr>
            <a:r>
              <a:rPr lang="en-US" sz="2400" b="1" kern="0" dirty="0">
                <a:solidFill>
                  <a:srgbClr val="FFFFFF"/>
                </a:solidFill>
                <a:latin typeface="Corbel" panose="020B0503020204020204" pitchFamily="34" charset="0"/>
                <a:ea typeface="Cambria" panose="02040503050406030204" pitchFamily="18" charset="0"/>
                <a:cs typeface="Calibri" panose="020F0502020204030204" pitchFamily="34" charset="0"/>
                <a:sym typeface="Arial"/>
              </a:rPr>
              <a:t>Coordinates with WELS online daily devotions</a:t>
            </a:r>
          </a:p>
        </p:txBody>
      </p:sp>
      <p:pic>
        <p:nvPicPr>
          <p:cNvPr id="7" name="Picture 6" descr="A picture containing text, blue, sign&#10;&#10;Description automatically generated">
            <a:extLst>
              <a:ext uri="{FF2B5EF4-FFF2-40B4-BE49-F238E27FC236}">
                <a16:creationId xmlns:a16="http://schemas.microsoft.com/office/drawing/2014/main" id="{F82178DC-8E0A-2FD9-E11C-16D7B4968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26" y="2729682"/>
            <a:ext cx="6317933" cy="3553837"/>
          </a:xfrm>
          <a:prstGeom prst="rect">
            <a:avLst/>
          </a:prstGeom>
        </p:spPr>
      </p:pic>
      <p:pic>
        <p:nvPicPr>
          <p:cNvPr id="9" name="Picture 8" descr="A purple background with white text&#10;&#10;Description automatically generated with low confidence">
            <a:extLst>
              <a:ext uri="{FF2B5EF4-FFF2-40B4-BE49-F238E27FC236}">
                <a16:creationId xmlns:a16="http://schemas.microsoft.com/office/drawing/2014/main" id="{8C47E541-165E-D0B1-C8E5-75503BBD8FE8}"/>
              </a:ext>
            </a:extLst>
          </p:cNvPr>
          <p:cNvPicPr>
            <a:picLocks noChangeAspect="1"/>
          </p:cNvPicPr>
          <p:nvPr/>
        </p:nvPicPr>
        <p:blipFill rotWithShape="1">
          <a:blip r:embed="rId6"/>
          <a:srcRect t="16484" b="16484"/>
          <a:stretch/>
        </p:blipFill>
        <p:spPr>
          <a:xfrm>
            <a:off x="517703" y="2729682"/>
            <a:ext cx="6324387" cy="3553837"/>
          </a:xfrm>
          <a:prstGeom prst="rect">
            <a:avLst/>
          </a:prstGeom>
        </p:spPr>
      </p:pic>
      <p:pic>
        <p:nvPicPr>
          <p:cNvPr id="11" name="Picture 10" descr="A picture containing graphic design, graphics, design, screenshot&#10;&#10;Description automatically generated">
            <a:extLst>
              <a:ext uri="{FF2B5EF4-FFF2-40B4-BE49-F238E27FC236}">
                <a16:creationId xmlns:a16="http://schemas.microsoft.com/office/drawing/2014/main" id="{1C309274-9AE4-265E-B6A3-91656C5837E1}"/>
              </a:ext>
            </a:extLst>
          </p:cNvPr>
          <p:cNvPicPr>
            <a:picLocks noChangeAspect="1"/>
          </p:cNvPicPr>
          <p:nvPr/>
        </p:nvPicPr>
        <p:blipFill rotWithShape="1">
          <a:blip r:embed="rId7"/>
          <a:srcRect t="22419" b="10827"/>
          <a:stretch/>
        </p:blipFill>
        <p:spPr>
          <a:xfrm>
            <a:off x="473060" y="2717938"/>
            <a:ext cx="6371699" cy="3565581"/>
          </a:xfrm>
          <a:prstGeom prst="rect">
            <a:avLst/>
          </a:prstGeom>
        </p:spPr>
      </p:pic>
      <p:pic>
        <p:nvPicPr>
          <p:cNvPr id="13" name="Picture 12" descr="A picture containing text, outdoor, screenshot, signage&#10;&#10;Description automatically generated">
            <a:extLst>
              <a:ext uri="{FF2B5EF4-FFF2-40B4-BE49-F238E27FC236}">
                <a16:creationId xmlns:a16="http://schemas.microsoft.com/office/drawing/2014/main" id="{8E7D91F6-7182-6C76-A2EC-D12E521A1112}"/>
              </a:ext>
            </a:extLst>
          </p:cNvPr>
          <p:cNvPicPr>
            <a:picLocks noChangeAspect="1"/>
          </p:cNvPicPr>
          <p:nvPr/>
        </p:nvPicPr>
        <p:blipFill>
          <a:blip r:embed="rId8"/>
          <a:stretch>
            <a:fillRect/>
          </a:stretch>
        </p:blipFill>
        <p:spPr>
          <a:xfrm>
            <a:off x="473060" y="2729681"/>
            <a:ext cx="6369029" cy="3582580"/>
          </a:xfrm>
          <a:prstGeom prst="rect">
            <a:avLst/>
          </a:prstGeom>
        </p:spPr>
      </p:pic>
      <p:sp>
        <p:nvSpPr>
          <p:cNvPr id="14" name="Rectangle 13">
            <a:extLst>
              <a:ext uri="{FF2B5EF4-FFF2-40B4-BE49-F238E27FC236}">
                <a16:creationId xmlns:a16="http://schemas.microsoft.com/office/drawing/2014/main" id="{B79D61FD-0078-2ECF-5C0F-362DF41FAE35}"/>
              </a:ext>
            </a:extLst>
          </p:cNvPr>
          <p:cNvSpPr/>
          <p:nvPr/>
        </p:nvSpPr>
        <p:spPr>
          <a:xfrm>
            <a:off x="1" y="2599616"/>
            <a:ext cx="6994687" cy="425838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spcAft>
                <a:spcPts val="2400"/>
              </a:spcAft>
              <a:buClr>
                <a:srgbClr val="000000"/>
              </a:buClr>
            </a:pPr>
            <a:r>
              <a:rPr lang="en-US" sz="2667" b="1" kern="0" spc="400" dirty="0">
                <a:solidFill>
                  <a:srgbClr val="FFFFFF"/>
                </a:solidFill>
                <a:latin typeface="Corbel" panose="020B0503020204020204" pitchFamily="34" charset="0"/>
                <a:sym typeface="Arial"/>
              </a:rPr>
              <a:t>welscongregationalservices.net</a:t>
            </a:r>
          </a:p>
          <a:p>
            <a:pPr algn="ctr" defTabSz="1219170">
              <a:spcAft>
                <a:spcPts val="2400"/>
              </a:spcAft>
              <a:buClr>
                <a:srgbClr val="000000"/>
              </a:buClr>
            </a:pPr>
            <a:r>
              <a:rPr lang="en-US" sz="3200" i="1" kern="0" dirty="0">
                <a:solidFill>
                  <a:srgbClr val="FFFFFF"/>
                </a:solidFill>
                <a:latin typeface="Corbel" panose="020B0503020204020204" pitchFamily="34" charset="0"/>
                <a:sym typeface="Arial"/>
              </a:rPr>
              <a:t>83,000 engagements in the first year</a:t>
            </a:r>
          </a:p>
        </p:txBody>
      </p:sp>
    </p:spTree>
    <p:extLst>
      <p:ext uri="{BB962C8B-B14F-4D97-AF65-F5344CB8AC3E}">
        <p14:creationId xmlns:p14="http://schemas.microsoft.com/office/powerpoint/2010/main" val="323515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par>
                          <p:cTn id="12" fill="hold">
                            <p:stCondLst>
                              <p:cond delay="1250"/>
                            </p:stCondLst>
                            <p:childTnLst>
                              <p:par>
                                <p:cTn id="13" presetID="10" presetClass="entr" presetSubtype="0" fill="hold" nodeType="after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500"/>
                                        <p:tgtEl>
                                          <p:spTgt spid="9"/>
                                        </p:tgtEl>
                                      </p:cBhvr>
                                    </p:animEffect>
                                  </p:childTnLst>
                                </p:cTn>
                              </p:par>
                            </p:childTnLst>
                          </p:cTn>
                        </p:par>
                        <p:par>
                          <p:cTn id="16" fill="hold">
                            <p:stCondLst>
                              <p:cond delay="4250"/>
                            </p:stCondLst>
                            <p:childTnLst>
                              <p:par>
                                <p:cTn id="17" presetID="10" presetClass="entr" presetSubtype="0" fill="hold" nodeType="afterEffect">
                                  <p:stCondLst>
                                    <p:cond delay="1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500"/>
                                        <p:tgtEl>
                                          <p:spTgt spid="11"/>
                                        </p:tgtEl>
                                      </p:cBhvr>
                                    </p:animEffect>
                                  </p:childTnLst>
                                </p:cTn>
                              </p:par>
                            </p:childTnLst>
                          </p:cTn>
                        </p:par>
                        <p:par>
                          <p:cTn id="20" fill="hold">
                            <p:stCondLst>
                              <p:cond delay="7250"/>
                            </p:stCondLst>
                            <p:childTnLst>
                              <p:par>
                                <p:cTn id="21" presetID="10" presetClass="entr" presetSubtype="0" fill="hold" nodeType="after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500"/>
                                        <p:tgtEl>
                                          <p:spTgt spid="13"/>
                                        </p:tgtEl>
                                      </p:cBhvr>
                                    </p:animEffect>
                                  </p:childTnLst>
                                </p:cTn>
                              </p:par>
                            </p:childTnLst>
                          </p:cTn>
                        </p:par>
                        <p:par>
                          <p:cTn id="24" fill="hold">
                            <p:stCondLst>
                              <p:cond delay="10250"/>
                            </p:stCondLst>
                            <p:childTnLst>
                              <p:par>
                                <p:cTn id="25" presetID="10" presetClass="entr" presetSubtype="0" fill="hold" grpId="0" nodeType="after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EFB8-ACEA-40A2-2B9A-1C9B13356E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0A88AF-C9A3-F9EE-0F8F-DC64C1F5B697}"/>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CBCFA719-B5D4-8D6A-86DD-74F7F1EE8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4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AADEA3-D6F4-458F-3A33-E8200CF9A4EF}"/>
              </a:ext>
            </a:extLst>
          </p:cNvPr>
          <p:cNvSpPr txBox="1"/>
          <p:nvPr/>
        </p:nvSpPr>
        <p:spPr>
          <a:xfrm>
            <a:off x="774700" y="582674"/>
            <a:ext cx="11010900" cy="5570756"/>
          </a:xfrm>
          <a:prstGeom prst="rect">
            <a:avLst/>
          </a:prstGeom>
          <a:noFill/>
        </p:spPr>
        <p:txBody>
          <a:bodyPr wrap="square" rtlCol="0">
            <a:spAutoFit/>
          </a:bodyPr>
          <a:lstStyle/>
          <a:p>
            <a:pPr marL="571500" indent="-571500">
              <a:spcAft>
                <a:spcPts val="1200"/>
              </a:spcAft>
              <a:buFont typeface="Arial" panose="020B0604020202020204" pitchFamily="34" charset="0"/>
              <a:buChar char="•"/>
            </a:pPr>
            <a:r>
              <a:rPr lang="en-US" sz="3600" b="1" dirty="0">
                <a:solidFill>
                  <a:schemeClr val="bg1"/>
                </a:solidFill>
                <a:effectLst>
                  <a:outerShdw blurRad="50800" dist="38100" dir="5400000" algn="t" rotWithShape="0">
                    <a:prstClr val="black">
                      <a:alpha val="40000"/>
                    </a:prstClr>
                  </a:outerShdw>
                </a:effectLst>
                <a:latin typeface="Corbel" panose="020B0503020204020204" pitchFamily="34" charset="0"/>
              </a:rPr>
              <a:t>75% of congregations are using the new hymnal</a:t>
            </a:r>
          </a:p>
          <a:p>
            <a:pPr marL="571500" indent="-571500">
              <a:spcAft>
                <a:spcPts val="1200"/>
              </a:spcAft>
              <a:buFont typeface="Arial" panose="020B0604020202020204" pitchFamily="34" charset="0"/>
              <a:buChar char="•"/>
            </a:pPr>
            <a:r>
              <a:rPr lang="en-US" sz="3600" b="1" dirty="0">
                <a:solidFill>
                  <a:schemeClr val="bg1"/>
                </a:solidFill>
                <a:effectLst>
                  <a:outerShdw blurRad="50800" dist="38100" dir="5400000" algn="t" rotWithShape="0">
                    <a:prstClr val="black">
                      <a:alpha val="40000"/>
                    </a:prstClr>
                  </a:outerShdw>
                </a:effectLst>
                <a:latin typeface="Corbel" panose="020B0503020204020204" pitchFamily="34" charset="0"/>
              </a:rPr>
              <a:t>Over 550 subscribe to </a:t>
            </a:r>
            <a:r>
              <a:rPr lang="en-US" sz="3600" b="1" i="1" dirty="0">
                <a:solidFill>
                  <a:schemeClr val="bg1"/>
                </a:solidFill>
                <a:effectLst>
                  <a:outerShdw blurRad="50800" dist="38100" dir="5400000" algn="t" rotWithShape="0">
                    <a:prstClr val="black">
                      <a:alpha val="40000"/>
                    </a:prstClr>
                  </a:outerShdw>
                </a:effectLst>
                <a:latin typeface="Corbel" panose="020B0503020204020204" pitchFamily="34" charset="0"/>
              </a:rPr>
              <a:t>Service Builder</a:t>
            </a:r>
          </a:p>
          <a:p>
            <a:pPr marL="571500" indent="-571500">
              <a:buFont typeface="Arial" panose="020B0604020202020204" pitchFamily="34" charset="0"/>
              <a:buChar char="•"/>
            </a:pPr>
            <a:r>
              <a:rPr lang="en-US" sz="3600" b="1" dirty="0">
                <a:solidFill>
                  <a:schemeClr val="bg1"/>
                </a:solidFill>
                <a:effectLst>
                  <a:outerShdw blurRad="50800" dist="38100" dir="5400000" algn="t" rotWithShape="0">
                    <a:prstClr val="black">
                      <a:alpha val="40000"/>
                    </a:prstClr>
                  </a:outerShdw>
                </a:effectLst>
                <a:latin typeface="Corbel" panose="020B0503020204020204" pitchFamily="34" charset="0"/>
              </a:rPr>
              <a:t>Those considering adoption:</a:t>
            </a:r>
          </a:p>
          <a:p>
            <a:pPr marL="1028700" lvl="1" indent="-571500">
              <a:buFont typeface="Wingdings" panose="05000000000000000000" pitchFamily="2" charset="2"/>
              <a:buChar char="§"/>
            </a:pPr>
            <a:r>
              <a:rPr lang="en-US" sz="3200" b="1" dirty="0">
                <a:solidFill>
                  <a:schemeClr val="bg1"/>
                </a:solidFill>
                <a:effectLst>
                  <a:outerShdw blurRad="50800" dist="38100" dir="5400000" algn="t" rotWithShape="0">
                    <a:prstClr val="black">
                      <a:alpha val="40000"/>
                    </a:prstClr>
                  </a:outerShdw>
                </a:effectLst>
                <a:latin typeface="Corbel" panose="020B0503020204020204" pitchFamily="34" charset="0"/>
              </a:rPr>
              <a:t>christianworship.com</a:t>
            </a:r>
          </a:p>
          <a:p>
            <a:pPr marL="1028700" lvl="1" indent="-571500">
              <a:buFont typeface="Wingdings" panose="05000000000000000000" pitchFamily="2" charset="2"/>
              <a:buChar char="§"/>
            </a:pPr>
            <a:r>
              <a:rPr lang="en-US" sz="3200" b="1" dirty="0">
                <a:solidFill>
                  <a:schemeClr val="bg1"/>
                </a:solidFill>
                <a:effectLst>
                  <a:outerShdw blurRad="50800" dist="38100" dir="5400000" algn="t" rotWithShape="0">
                    <a:prstClr val="black">
                      <a:alpha val="40000"/>
                    </a:prstClr>
                  </a:outerShdw>
                </a:effectLst>
                <a:latin typeface="Corbel" panose="020B0503020204020204" pitchFamily="34" charset="0"/>
              </a:rPr>
              <a:t>welscongregationalservices.net/hymnal-introduction-resources</a:t>
            </a:r>
          </a:p>
          <a:p>
            <a:pPr marL="1028700" lvl="1" indent="-571500">
              <a:spcAft>
                <a:spcPts val="1200"/>
              </a:spcAft>
              <a:buFont typeface="Wingdings" panose="05000000000000000000" pitchFamily="2" charset="2"/>
              <a:buChar char="§"/>
            </a:pPr>
            <a:r>
              <a:rPr lang="en-US" sz="3200" b="1" dirty="0">
                <a:solidFill>
                  <a:schemeClr val="bg1"/>
                </a:solidFill>
                <a:effectLst>
                  <a:outerShdw blurRad="50800" dist="38100" dir="5400000" algn="t" rotWithShape="0">
                    <a:prstClr val="black">
                      <a:alpha val="40000"/>
                    </a:prstClr>
                  </a:outerShdw>
                </a:effectLst>
                <a:latin typeface="Corbel" panose="020B0503020204020204" pitchFamily="34" charset="0"/>
              </a:rPr>
              <a:t>online.nph.net/</a:t>
            </a:r>
            <a:r>
              <a:rPr lang="en-US" sz="3200" b="1" dirty="0" err="1">
                <a:solidFill>
                  <a:schemeClr val="bg1"/>
                </a:solidFill>
                <a:effectLst>
                  <a:outerShdw blurRad="50800" dist="38100" dir="5400000" algn="t" rotWithShape="0">
                    <a:prstClr val="black">
                      <a:alpha val="40000"/>
                    </a:prstClr>
                  </a:outerShdw>
                </a:effectLst>
                <a:latin typeface="Corbel" panose="020B0503020204020204" pitchFamily="34" charset="0"/>
              </a:rPr>
              <a:t>cwsample</a:t>
            </a:r>
            <a:endParaRPr lang="en-US" sz="3200" b="1" dirty="0">
              <a:solidFill>
                <a:schemeClr val="bg1"/>
              </a:solidFill>
              <a:effectLst>
                <a:outerShdw blurRad="50800" dist="38100" dir="5400000" algn="t" rotWithShape="0">
                  <a:prstClr val="black">
                    <a:alpha val="40000"/>
                  </a:prstClr>
                </a:outerShdw>
              </a:effectLst>
              <a:latin typeface="Corbel" panose="020B0503020204020204" pitchFamily="34" charset="0"/>
            </a:endParaRPr>
          </a:p>
          <a:p>
            <a:pPr marL="571500" indent="-571500">
              <a:spcAft>
                <a:spcPts val="1200"/>
              </a:spcAft>
              <a:buFont typeface="Arial" panose="020B0604020202020204" pitchFamily="34" charset="0"/>
              <a:buChar char="•"/>
            </a:pPr>
            <a:r>
              <a:rPr lang="en-US" sz="3600" b="1" i="1" dirty="0">
                <a:solidFill>
                  <a:schemeClr val="bg1"/>
                </a:solidFill>
                <a:effectLst>
                  <a:outerShdw blurRad="50800" dist="38100" dir="5400000" algn="t" rotWithShape="0">
                    <a:prstClr val="black">
                      <a:alpha val="40000"/>
                    </a:prstClr>
                  </a:outerShdw>
                </a:effectLst>
                <a:latin typeface="Corbel" panose="020B0503020204020204" pitchFamily="34" charset="0"/>
              </a:rPr>
              <a:t>Musician’s Resource </a:t>
            </a:r>
            <a:r>
              <a:rPr lang="en-US" sz="3600" b="1" dirty="0">
                <a:solidFill>
                  <a:schemeClr val="bg1"/>
                </a:solidFill>
                <a:effectLst>
                  <a:outerShdw blurRad="50800" dist="38100" dir="5400000" algn="t" rotWithShape="0">
                    <a:prstClr val="black">
                      <a:alpha val="40000"/>
                    </a:prstClr>
                  </a:outerShdw>
                </a:effectLst>
                <a:latin typeface="Corbel" panose="020B0503020204020204" pitchFamily="34" charset="0"/>
              </a:rPr>
              <a:t>available at nph.net</a:t>
            </a:r>
          </a:p>
          <a:p>
            <a:pPr marL="571500" indent="-571500">
              <a:spcAft>
                <a:spcPts val="1200"/>
              </a:spcAft>
              <a:buFont typeface="Arial" panose="020B0604020202020204" pitchFamily="34" charset="0"/>
              <a:buChar char="•"/>
            </a:pPr>
            <a:r>
              <a:rPr lang="en-US" sz="3600" b="1" i="1" dirty="0">
                <a:solidFill>
                  <a:schemeClr val="bg1"/>
                </a:solidFill>
                <a:effectLst>
                  <a:outerShdw blurRad="50800" dist="38100" dir="5400000" algn="t" rotWithShape="0">
                    <a:prstClr val="black">
                      <a:alpha val="40000"/>
                    </a:prstClr>
                  </a:outerShdw>
                </a:effectLst>
                <a:latin typeface="Corbel" panose="020B0503020204020204" pitchFamily="34" charset="0"/>
              </a:rPr>
              <a:t>Service Builder Playlist </a:t>
            </a:r>
            <a:r>
              <a:rPr lang="en-US" sz="3600" b="1" dirty="0">
                <a:solidFill>
                  <a:schemeClr val="bg1"/>
                </a:solidFill>
                <a:effectLst>
                  <a:outerShdw blurRad="50800" dist="38100" dir="5400000" algn="t" rotWithShape="0">
                    <a:prstClr val="black">
                      <a:alpha val="40000"/>
                    </a:prstClr>
                  </a:outerShdw>
                </a:effectLst>
                <a:latin typeface="Corbel" panose="020B0503020204020204" pitchFamily="34" charset="0"/>
              </a:rPr>
              <a:t>now available</a:t>
            </a:r>
            <a:r>
              <a:rPr lang="en-US" sz="4000" b="1" dirty="0">
                <a:solidFill>
                  <a:schemeClr val="bg1"/>
                </a:solidFill>
                <a:effectLst>
                  <a:outerShdw blurRad="50800" dist="38100" dir="5400000" algn="t" rotWithShape="0">
                    <a:prstClr val="black">
                      <a:alpha val="40000"/>
                    </a:prstClr>
                  </a:outerShdw>
                </a:effectLst>
                <a:latin typeface="Corbel" panose="020B0503020204020204" pitchFamily="34" charset="0"/>
              </a:rPr>
              <a:t> </a:t>
            </a:r>
          </a:p>
        </p:txBody>
      </p:sp>
    </p:spTree>
    <p:extLst>
      <p:ext uri="{BB962C8B-B14F-4D97-AF65-F5344CB8AC3E}">
        <p14:creationId xmlns:p14="http://schemas.microsoft.com/office/powerpoint/2010/main" val="26873198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1000"/>
                                        <p:tgtEl>
                                          <p:spTgt spid="4">
                                            <p:txEl>
                                              <p:pRg st="6" end="6"/>
                                            </p:txEl>
                                          </p:spTgt>
                                        </p:tgtEl>
                                      </p:cBhvr>
                                    </p:animEffect>
                                    <p:anim calcmode="lin" valueType="num">
                                      <p:cBhvr>
                                        <p:cTn id="4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grpId="0"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28AD9431AE444991A9B57AE7715DEE" ma:contentTypeVersion="4" ma:contentTypeDescription="Create a new document." ma:contentTypeScope="" ma:versionID="558715e3246d6a8f909856ee8209ad92">
  <xsd:schema xmlns:xsd="http://www.w3.org/2001/XMLSchema" xmlns:xs="http://www.w3.org/2001/XMLSchema" xmlns:p="http://schemas.microsoft.com/office/2006/metadata/properties" xmlns:ns2="c85c5016-922e-49e0-b45b-a2d3a0fefac3" targetNamespace="http://schemas.microsoft.com/office/2006/metadata/properties" ma:root="true" ma:fieldsID="b2a44a067cac99a78d85010c973f96b5" ns2:_="">
    <xsd:import namespace="c85c5016-922e-49e0-b45b-a2d3a0fefac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c5016-922e-49e0-b45b-a2d3a0fef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1B9F50-1848-48E5-B852-D8ADE628576E}">
  <ds:schemaRefs>
    <ds:schemaRef ds:uri="f2688e46-adcc-4151-bfca-1809c005733c"/>
    <ds:schemaRef ds:uri="http://purl.org/dc/elements/1.1/"/>
    <ds:schemaRef ds:uri="http://schemas.microsoft.com/office/2006/documentManagement/types"/>
    <ds:schemaRef ds:uri="http://schemas.microsoft.com/office/infopath/2007/PartnerControls"/>
    <ds:schemaRef ds:uri="http://purl.org/dc/dcmitype/"/>
    <ds:schemaRef ds:uri="651b9240-0ba4-4f74-b1bb-bfa6ffb64563"/>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69C41CBE-1EEA-4A4F-A478-F0E6CB21E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c5016-922e-49e0-b45b-a2d3a0fefa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4410CE-C7CF-4515-8816-602172858E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3191</TotalTime>
  <Words>2803</Words>
  <Application>Microsoft Macintosh PowerPoint</Application>
  <PresentationFormat>Widescreen</PresentationFormat>
  <Paragraphs>374</Paragraphs>
  <Slides>50</Slides>
  <Notes>38</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50</vt:i4>
      </vt:variant>
    </vt:vector>
  </HeadingPairs>
  <TitlesOfParts>
    <vt:vector size="75" baseType="lpstr">
      <vt:lpstr>Arial</vt:lpstr>
      <vt:lpstr>Arial Nova Cond Light</vt:lpstr>
      <vt:lpstr>Avenir Next LT Pro</vt:lpstr>
      <vt:lpstr>Avenir Next LT Pro Demi</vt:lpstr>
      <vt:lpstr>Calibri</vt:lpstr>
      <vt:lpstr>Calibri Light</vt:lpstr>
      <vt:lpstr>Cambria</vt:lpstr>
      <vt:lpstr>Corbel</vt:lpstr>
      <vt:lpstr>Lato</vt:lpstr>
      <vt:lpstr>Source Sans Pro</vt:lpstr>
      <vt:lpstr>Symbol</vt:lpstr>
      <vt:lpstr>Times New Roman</vt:lpstr>
      <vt:lpstr>Wingdings</vt:lpstr>
      <vt:lpstr>Custom Design</vt:lpstr>
      <vt:lpstr>2_Custom Design</vt:lpstr>
      <vt:lpstr>5_Custom Design</vt:lpstr>
      <vt:lpstr>3_Custom Design</vt:lpstr>
      <vt:lpstr>4_Custom Design</vt:lpstr>
      <vt:lpstr>6_Custom Design</vt:lpstr>
      <vt:lpstr>2_Office Theme</vt:lpstr>
      <vt:lpstr>1_Office Theme</vt:lpstr>
      <vt:lpstr>3_Office Theme</vt:lpstr>
      <vt:lpstr>4_Office Theme</vt:lpstr>
      <vt:lpstr>Simple Light</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 POINTS for tonight</vt:lpstr>
      <vt:lpstr>PowerPoint Presentation</vt:lpstr>
      <vt:lpstr>PowerPoint Presentation</vt:lpstr>
      <vt:lpstr>PowerPoint Presentation</vt:lpstr>
      <vt:lpstr>WELS Schools Pre- &amp; Post-COVID</vt:lpstr>
      <vt:lpstr>Enrollment Trends</vt:lpstr>
      <vt:lpstr>Early Childhood Enrollment Breakdown</vt:lpstr>
      <vt:lpstr>Lutheran Elementary School Enrollment Breakdown</vt:lpstr>
      <vt:lpstr>Lutheran High School Enrollment Breakdown</vt:lpstr>
      <vt:lpstr>Ethnicity Breakdown in WELS Schools</vt:lpstr>
      <vt:lpstr>Special Education in WELS Schools</vt:lpstr>
      <vt:lpstr>Demographic Shifts in WELS Schools</vt:lpstr>
      <vt:lpstr>PowerPoint Presentation</vt:lpstr>
      <vt:lpstr>Is your ministry financially sustainable?</vt:lpstr>
      <vt:lpstr>PowerPoint Presentation</vt:lpstr>
      <vt:lpstr>Of the 185 Accepted Calls This Season</vt:lpstr>
      <vt:lpstr>In the last biennium . . . </vt:lpstr>
      <vt:lpstr>PowerPoint Presentation</vt:lpstr>
      <vt:lpstr>PowerPoint Presentation</vt:lpstr>
      <vt:lpstr>Teacher Retention</vt:lpstr>
      <vt:lpstr>Recruitment: Leveraging the Non-Traditional Path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Sarah Proeber</cp:lastModifiedBy>
  <cp:revision>36</cp:revision>
  <dcterms:created xsi:type="dcterms:W3CDTF">2017-03-09T20:59:43Z</dcterms:created>
  <dcterms:modified xsi:type="dcterms:W3CDTF">2023-08-04T20:03:59Z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0x0101002928AD9431AE444991A9B57AE7715DEE</vt:lpwstr>
  </property>
</Properties>
</file>